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7"/>
  </p:notesMasterIdLst>
  <p:handoutMasterIdLst>
    <p:handoutMasterId r:id="rId28"/>
  </p:handoutMasterIdLst>
  <p:sldIdLst>
    <p:sldId id="256" r:id="rId6"/>
    <p:sldId id="346" r:id="rId7"/>
    <p:sldId id="359" r:id="rId8"/>
    <p:sldId id="320" r:id="rId9"/>
    <p:sldId id="349" r:id="rId10"/>
    <p:sldId id="362" r:id="rId11"/>
    <p:sldId id="360" r:id="rId12"/>
    <p:sldId id="373" r:id="rId13"/>
    <p:sldId id="367" r:id="rId14"/>
    <p:sldId id="365" r:id="rId15"/>
    <p:sldId id="361" r:id="rId16"/>
    <p:sldId id="374" r:id="rId17"/>
    <p:sldId id="378" r:id="rId18"/>
    <p:sldId id="379" r:id="rId19"/>
    <p:sldId id="380" r:id="rId20"/>
    <p:sldId id="381" r:id="rId21"/>
    <p:sldId id="382" r:id="rId22"/>
    <p:sldId id="383" r:id="rId23"/>
    <p:sldId id="384" r:id="rId24"/>
    <p:sldId id="385" r:id="rId25"/>
    <p:sldId id="344" r:id="rId26"/>
  </p:sldIdLst>
  <p:sldSz cx="9144000" cy="6858000" type="screen4x3"/>
  <p:notesSz cx="6797675" cy="9928225"/>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on"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66FF"/>
    <a:srgbClr val="F8E852"/>
    <a:srgbClr val="77A3D5"/>
    <a:srgbClr val="EFCB49"/>
    <a:srgbClr val="8A9FB8"/>
    <a:srgbClr val="FFDB69"/>
    <a:srgbClr val="FF9933"/>
    <a:srgbClr val="00B050"/>
    <a:srgbClr val="5A343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68125" autoAdjust="0"/>
  </p:normalViewPr>
  <p:slideViewPr>
    <p:cSldViewPr>
      <p:cViewPr>
        <p:scale>
          <a:sx n="75" d="100"/>
          <a:sy n="75" d="100"/>
        </p:scale>
        <p:origin x="-1476" y="-12"/>
      </p:cViewPr>
      <p:guideLst>
        <p:guide orient="horz" pos="2160"/>
        <p:guide pos="2880"/>
      </p:guideLst>
    </p:cSldViewPr>
  </p:slideViewPr>
  <p:outlineViewPr>
    <p:cViewPr>
      <p:scale>
        <a:sx n="33" d="100"/>
        <a:sy n="33" d="100"/>
      </p:scale>
      <p:origin x="0" y="2232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5" d="100"/>
          <a:sy n="125" d="100"/>
        </p:scale>
        <p:origin x="-1032" y="50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09F24-AD0B-42C1-B24F-25C5E4D46FAB}" type="doc">
      <dgm:prSet loTypeId="urn:microsoft.com/office/officeart/2005/8/layout/vProcess5" loCatId="process" qsTypeId="urn:microsoft.com/office/officeart/2005/8/quickstyle/3d2" qsCatId="3D" csTypeId="urn:microsoft.com/office/officeart/2005/8/colors/accent6_5" csCatId="accent6" phldr="1"/>
      <dgm:spPr/>
      <dgm:t>
        <a:bodyPr/>
        <a:lstStyle/>
        <a:p>
          <a:endParaRPr lang="en-AU"/>
        </a:p>
      </dgm:t>
    </dgm:pt>
    <dgm:pt modelId="{697AEB22-7E0E-4C25-B1D2-AE9BCF539236}">
      <dgm:prSet phldrT="[Text]" custT="1"/>
      <dgm:spPr>
        <a:solidFill>
          <a:srgbClr val="EFCB49"/>
        </a:solidFill>
      </dgm:spPr>
      <dgm:t>
        <a:bodyPr/>
        <a:lstStyle/>
        <a:p>
          <a:r>
            <a:rPr lang="en-US" sz="2400" b="1" dirty="0" smtClean="0">
              <a:solidFill>
                <a:schemeClr val="tx1"/>
              </a:solidFill>
              <a:latin typeface="+mn-lt"/>
              <a:cs typeface="Calibri" pitchFamily="34" charset="0"/>
            </a:rPr>
            <a:t>National Waste Policy </a:t>
          </a:r>
          <a:br>
            <a:rPr lang="en-US" sz="2400" b="1" dirty="0" smtClean="0">
              <a:solidFill>
                <a:schemeClr val="tx1"/>
              </a:solidFill>
              <a:latin typeface="+mn-lt"/>
              <a:cs typeface="Calibri" pitchFamily="34" charset="0"/>
            </a:rPr>
          </a:br>
          <a:r>
            <a:rPr lang="en-US" sz="2400" dirty="0" smtClean="0">
              <a:solidFill>
                <a:schemeClr val="tx1"/>
              </a:solidFill>
              <a:latin typeface="+mn-lt"/>
              <a:cs typeface="Calibri" pitchFamily="34" charset="0"/>
            </a:rPr>
            <a:t>agreed by COAG in October 2010 </a:t>
          </a:r>
        </a:p>
      </dgm:t>
    </dgm:pt>
    <dgm:pt modelId="{A3FECA9C-20D6-4745-9CAF-264CA30A4746}" type="parTrans" cxnId="{A00BB20C-0979-4CA6-A371-A25215C70B38}">
      <dgm:prSet/>
      <dgm:spPr/>
      <dgm:t>
        <a:bodyPr/>
        <a:lstStyle/>
        <a:p>
          <a:endParaRPr lang="en-AU" sz="2200">
            <a:latin typeface="+mn-lt"/>
          </a:endParaRPr>
        </a:p>
      </dgm:t>
    </dgm:pt>
    <dgm:pt modelId="{68EA6E16-05B8-443B-8098-C0C7A12D96ED}" type="sibTrans" cxnId="{A00BB20C-0979-4CA6-A371-A25215C70B38}">
      <dgm:prSet custT="1"/>
      <dgm:spPr>
        <a:solidFill>
          <a:srgbClr val="FF3F3F">
            <a:alpha val="89804"/>
          </a:srgbClr>
        </a:solidFill>
      </dgm:spPr>
      <dgm:t>
        <a:bodyPr/>
        <a:lstStyle/>
        <a:p>
          <a:endParaRPr lang="en-AU" sz="2200" dirty="0">
            <a:latin typeface="+mn-lt"/>
          </a:endParaRPr>
        </a:p>
      </dgm:t>
    </dgm:pt>
    <dgm:pt modelId="{29684274-E3FE-44BF-8DA5-6A7759894D8E}">
      <dgm:prSet custT="1"/>
      <dgm:spPr>
        <a:solidFill>
          <a:schemeClr val="accent6">
            <a:lumMod val="40000"/>
            <a:lumOff val="60000"/>
          </a:schemeClr>
        </a:solidFill>
      </dgm:spPr>
      <dgm:t>
        <a:bodyPr/>
        <a:lstStyle/>
        <a:p>
          <a:r>
            <a:rPr lang="en-US" sz="2400" b="1" i="1" dirty="0" smtClean="0">
              <a:solidFill>
                <a:schemeClr val="tx1"/>
              </a:solidFill>
              <a:latin typeface="+mn-lt"/>
              <a:cs typeface="Calibri" pitchFamily="34" charset="0"/>
            </a:rPr>
            <a:t>Product Stewardship Act 2011</a:t>
          </a:r>
          <a:endParaRPr lang="en-AU" sz="2400" b="1" i="1" dirty="0">
            <a:solidFill>
              <a:schemeClr val="tx1"/>
            </a:solidFill>
            <a:latin typeface="+mn-lt"/>
            <a:cs typeface="Calibri" pitchFamily="34" charset="0"/>
          </a:endParaRPr>
        </a:p>
      </dgm:t>
    </dgm:pt>
    <dgm:pt modelId="{90DBB862-0170-4D4D-B361-7CF113948E9C}" type="parTrans" cxnId="{9AA968C3-F17F-42D0-B2D0-E13E7FEAED9C}">
      <dgm:prSet/>
      <dgm:spPr/>
      <dgm:t>
        <a:bodyPr/>
        <a:lstStyle/>
        <a:p>
          <a:endParaRPr lang="en-AU" sz="2200">
            <a:latin typeface="+mn-lt"/>
          </a:endParaRPr>
        </a:p>
      </dgm:t>
    </dgm:pt>
    <dgm:pt modelId="{CB336C91-F4F0-411E-8639-998AB006AB86}" type="sibTrans" cxnId="{9AA968C3-F17F-42D0-B2D0-E13E7FEAED9C}">
      <dgm:prSet custT="1"/>
      <dgm:spPr>
        <a:solidFill>
          <a:srgbClr val="FF3F3F">
            <a:alpha val="89804"/>
          </a:srgbClr>
        </a:solidFill>
      </dgm:spPr>
      <dgm:t>
        <a:bodyPr/>
        <a:lstStyle/>
        <a:p>
          <a:endParaRPr lang="en-AU" sz="2200" dirty="0">
            <a:latin typeface="+mn-lt"/>
          </a:endParaRPr>
        </a:p>
      </dgm:t>
    </dgm:pt>
    <dgm:pt modelId="{6EC43237-0460-4CEF-A5B6-F925E22EBFDD}">
      <dgm:prSet custT="1"/>
      <dgm:spPr>
        <a:solidFill>
          <a:srgbClr val="729AEA"/>
        </a:solidFill>
      </dgm:spPr>
      <dgm:t>
        <a:bodyPr/>
        <a:lstStyle/>
        <a:p>
          <a:r>
            <a:rPr lang="en-US" sz="2400" b="1" dirty="0" smtClean="0">
              <a:solidFill>
                <a:schemeClr val="tx1"/>
              </a:solidFill>
              <a:latin typeface="+mn-lt"/>
              <a:cs typeface="Calibri" pitchFamily="34" charset="0"/>
            </a:rPr>
            <a:t>Strategy 1 – Taking Responsibility</a:t>
          </a:r>
          <a:endParaRPr lang="en-AU" sz="2400" b="1" dirty="0">
            <a:solidFill>
              <a:schemeClr val="tx1"/>
            </a:solidFill>
            <a:latin typeface="+mn-lt"/>
            <a:cs typeface="Calibri" pitchFamily="34" charset="0"/>
          </a:endParaRPr>
        </a:p>
      </dgm:t>
    </dgm:pt>
    <dgm:pt modelId="{916E9269-EC8A-4558-A90D-B32CD9D034E7}" type="parTrans" cxnId="{E1EAA14F-54E7-43C1-A074-B20E40C278F1}">
      <dgm:prSet/>
      <dgm:spPr/>
      <dgm:t>
        <a:bodyPr/>
        <a:lstStyle/>
        <a:p>
          <a:endParaRPr lang="en-AU" sz="2200">
            <a:latin typeface="+mn-lt"/>
          </a:endParaRPr>
        </a:p>
      </dgm:t>
    </dgm:pt>
    <dgm:pt modelId="{A4E0586C-9E5E-4DBA-8F13-8B6FD08C205F}" type="sibTrans" cxnId="{E1EAA14F-54E7-43C1-A074-B20E40C278F1}">
      <dgm:prSet custT="1"/>
      <dgm:spPr>
        <a:solidFill>
          <a:srgbClr val="FF3F3F">
            <a:alpha val="89804"/>
          </a:srgbClr>
        </a:solidFill>
      </dgm:spPr>
      <dgm:t>
        <a:bodyPr/>
        <a:lstStyle/>
        <a:p>
          <a:endParaRPr lang="en-AU" sz="2200" dirty="0">
            <a:latin typeface="+mn-lt"/>
          </a:endParaRPr>
        </a:p>
      </dgm:t>
    </dgm:pt>
    <dgm:pt modelId="{3185CF94-F776-4C21-AB4B-67A478681344}" type="pres">
      <dgm:prSet presAssocID="{1C009F24-AD0B-42C1-B24F-25C5E4D46FAB}" presName="outerComposite" presStyleCnt="0">
        <dgm:presLayoutVars>
          <dgm:chMax val="5"/>
          <dgm:dir/>
          <dgm:resizeHandles val="exact"/>
        </dgm:presLayoutVars>
      </dgm:prSet>
      <dgm:spPr/>
      <dgm:t>
        <a:bodyPr/>
        <a:lstStyle/>
        <a:p>
          <a:endParaRPr lang="en-AU"/>
        </a:p>
      </dgm:t>
    </dgm:pt>
    <dgm:pt modelId="{82580D00-E3CB-4013-8AE4-88D2A0EF87D5}" type="pres">
      <dgm:prSet presAssocID="{1C009F24-AD0B-42C1-B24F-25C5E4D46FAB}" presName="dummyMaxCanvas" presStyleCnt="0">
        <dgm:presLayoutVars/>
      </dgm:prSet>
      <dgm:spPr/>
    </dgm:pt>
    <dgm:pt modelId="{3CC4CB25-D5DF-439A-B1C0-2AB4B76A42FA}" type="pres">
      <dgm:prSet presAssocID="{1C009F24-AD0B-42C1-B24F-25C5E4D46FAB}" presName="ThreeNodes_1" presStyleLbl="node1" presStyleIdx="0" presStyleCnt="3">
        <dgm:presLayoutVars>
          <dgm:bulletEnabled val="1"/>
        </dgm:presLayoutVars>
      </dgm:prSet>
      <dgm:spPr/>
      <dgm:t>
        <a:bodyPr/>
        <a:lstStyle/>
        <a:p>
          <a:endParaRPr lang="en-AU"/>
        </a:p>
      </dgm:t>
    </dgm:pt>
    <dgm:pt modelId="{0F1F4C59-E70D-43F6-90B2-F0B186E468B2}" type="pres">
      <dgm:prSet presAssocID="{1C009F24-AD0B-42C1-B24F-25C5E4D46FAB}" presName="ThreeNodes_2" presStyleLbl="node1" presStyleIdx="1" presStyleCnt="3">
        <dgm:presLayoutVars>
          <dgm:bulletEnabled val="1"/>
        </dgm:presLayoutVars>
      </dgm:prSet>
      <dgm:spPr/>
      <dgm:t>
        <a:bodyPr/>
        <a:lstStyle/>
        <a:p>
          <a:endParaRPr lang="en-AU"/>
        </a:p>
      </dgm:t>
    </dgm:pt>
    <dgm:pt modelId="{26F2E896-AB50-47B5-ABC3-D4F3E0118D60}" type="pres">
      <dgm:prSet presAssocID="{1C009F24-AD0B-42C1-B24F-25C5E4D46FAB}" presName="ThreeNodes_3" presStyleLbl="node1" presStyleIdx="2" presStyleCnt="3">
        <dgm:presLayoutVars>
          <dgm:bulletEnabled val="1"/>
        </dgm:presLayoutVars>
      </dgm:prSet>
      <dgm:spPr/>
      <dgm:t>
        <a:bodyPr/>
        <a:lstStyle/>
        <a:p>
          <a:endParaRPr lang="en-AU"/>
        </a:p>
      </dgm:t>
    </dgm:pt>
    <dgm:pt modelId="{F6D4E569-E622-4A87-A2F2-13410C65533C}" type="pres">
      <dgm:prSet presAssocID="{1C009F24-AD0B-42C1-B24F-25C5E4D46FAB}" presName="ThreeConn_1-2" presStyleLbl="fgAccFollowNode1" presStyleIdx="0" presStyleCnt="2">
        <dgm:presLayoutVars>
          <dgm:bulletEnabled val="1"/>
        </dgm:presLayoutVars>
      </dgm:prSet>
      <dgm:spPr/>
      <dgm:t>
        <a:bodyPr/>
        <a:lstStyle/>
        <a:p>
          <a:endParaRPr lang="en-AU"/>
        </a:p>
      </dgm:t>
    </dgm:pt>
    <dgm:pt modelId="{E9868A2F-D54C-4BC5-B7ED-50F4922C0C3B}" type="pres">
      <dgm:prSet presAssocID="{1C009F24-AD0B-42C1-B24F-25C5E4D46FAB}" presName="ThreeConn_2-3" presStyleLbl="fgAccFollowNode1" presStyleIdx="1" presStyleCnt="2">
        <dgm:presLayoutVars>
          <dgm:bulletEnabled val="1"/>
        </dgm:presLayoutVars>
      </dgm:prSet>
      <dgm:spPr/>
      <dgm:t>
        <a:bodyPr/>
        <a:lstStyle/>
        <a:p>
          <a:endParaRPr lang="en-AU"/>
        </a:p>
      </dgm:t>
    </dgm:pt>
    <dgm:pt modelId="{0B304416-6B8E-4DF5-A6A0-0A6502669495}" type="pres">
      <dgm:prSet presAssocID="{1C009F24-AD0B-42C1-B24F-25C5E4D46FAB}" presName="ThreeNodes_1_text" presStyleLbl="node1" presStyleIdx="2" presStyleCnt="3">
        <dgm:presLayoutVars>
          <dgm:bulletEnabled val="1"/>
        </dgm:presLayoutVars>
      </dgm:prSet>
      <dgm:spPr/>
      <dgm:t>
        <a:bodyPr/>
        <a:lstStyle/>
        <a:p>
          <a:endParaRPr lang="en-AU"/>
        </a:p>
      </dgm:t>
    </dgm:pt>
    <dgm:pt modelId="{FA553F23-8BDF-442A-BD36-F5ED0070F345}" type="pres">
      <dgm:prSet presAssocID="{1C009F24-AD0B-42C1-B24F-25C5E4D46FAB}" presName="ThreeNodes_2_text" presStyleLbl="node1" presStyleIdx="2" presStyleCnt="3">
        <dgm:presLayoutVars>
          <dgm:bulletEnabled val="1"/>
        </dgm:presLayoutVars>
      </dgm:prSet>
      <dgm:spPr/>
      <dgm:t>
        <a:bodyPr/>
        <a:lstStyle/>
        <a:p>
          <a:endParaRPr lang="en-AU"/>
        </a:p>
      </dgm:t>
    </dgm:pt>
    <dgm:pt modelId="{D62451CC-0575-41C7-971F-135DD2DAD459}" type="pres">
      <dgm:prSet presAssocID="{1C009F24-AD0B-42C1-B24F-25C5E4D46FAB}" presName="ThreeNodes_3_text" presStyleLbl="node1" presStyleIdx="2" presStyleCnt="3">
        <dgm:presLayoutVars>
          <dgm:bulletEnabled val="1"/>
        </dgm:presLayoutVars>
      </dgm:prSet>
      <dgm:spPr/>
      <dgm:t>
        <a:bodyPr/>
        <a:lstStyle/>
        <a:p>
          <a:endParaRPr lang="en-AU"/>
        </a:p>
      </dgm:t>
    </dgm:pt>
  </dgm:ptLst>
  <dgm:cxnLst>
    <dgm:cxn modelId="{5B4CC7DA-D9FD-4FE6-A685-8E61AED0D068}" type="presOf" srcId="{29684274-E3FE-44BF-8DA5-6A7759894D8E}" destId="{D62451CC-0575-41C7-971F-135DD2DAD459}" srcOrd="1" destOrd="0" presId="urn:microsoft.com/office/officeart/2005/8/layout/vProcess5"/>
    <dgm:cxn modelId="{D381421C-B6D3-45BC-86CA-8DC31C88B3B0}" type="presOf" srcId="{1C009F24-AD0B-42C1-B24F-25C5E4D46FAB}" destId="{3185CF94-F776-4C21-AB4B-67A478681344}" srcOrd="0" destOrd="0" presId="urn:microsoft.com/office/officeart/2005/8/layout/vProcess5"/>
    <dgm:cxn modelId="{E1EAA14F-54E7-43C1-A074-B20E40C278F1}" srcId="{1C009F24-AD0B-42C1-B24F-25C5E4D46FAB}" destId="{6EC43237-0460-4CEF-A5B6-F925E22EBFDD}" srcOrd="1" destOrd="0" parTransId="{916E9269-EC8A-4558-A90D-B32CD9D034E7}" sibTransId="{A4E0586C-9E5E-4DBA-8F13-8B6FD08C205F}"/>
    <dgm:cxn modelId="{74693AED-E6EC-4681-AEFE-FEFC7D741153}" type="presOf" srcId="{697AEB22-7E0E-4C25-B1D2-AE9BCF539236}" destId="{3CC4CB25-D5DF-439A-B1C0-2AB4B76A42FA}" srcOrd="0" destOrd="0" presId="urn:microsoft.com/office/officeart/2005/8/layout/vProcess5"/>
    <dgm:cxn modelId="{89842E6F-E55A-43A3-9619-787A8754D07D}" type="presOf" srcId="{6EC43237-0460-4CEF-A5B6-F925E22EBFDD}" destId="{0F1F4C59-E70D-43F6-90B2-F0B186E468B2}" srcOrd="0" destOrd="0" presId="urn:microsoft.com/office/officeart/2005/8/layout/vProcess5"/>
    <dgm:cxn modelId="{D7CD1B32-3E09-4E75-A526-F30C689CFF44}" type="presOf" srcId="{6EC43237-0460-4CEF-A5B6-F925E22EBFDD}" destId="{FA553F23-8BDF-442A-BD36-F5ED0070F345}" srcOrd="1" destOrd="0" presId="urn:microsoft.com/office/officeart/2005/8/layout/vProcess5"/>
    <dgm:cxn modelId="{66DB69F2-D2AD-45E0-8982-EF972A4547B6}" type="presOf" srcId="{697AEB22-7E0E-4C25-B1D2-AE9BCF539236}" destId="{0B304416-6B8E-4DF5-A6A0-0A6502669495}" srcOrd="1" destOrd="0" presId="urn:microsoft.com/office/officeart/2005/8/layout/vProcess5"/>
    <dgm:cxn modelId="{695FD943-D044-4A1B-89A6-BF5D22F61336}" type="presOf" srcId="{29684274-E3FE-44BF-8DA5-6A7759894D8E}" destId="{26F2E896-AB50-47B5-ABC3-D4F3E0118D60}" srcOrd="0" destOrd="0" presId="urn:microsoft.com/office/officeart/2005/8/layout/vProcess5"/>
    <dgm:cxn modelId="{AA059D27-CA8C-406D-AD82-2C3316AE092A}" type="presOf" srcId="{A4E0586C-9E5E-4DBA-8F13-8B6FD08C205F}" destId="{E9868A2F-D54C-4BC5-B7ED-50F4922C0C3B}" srcOrd="0" destOrd="0" presId="urn:microsoft.com/office/officeart/2005/8/layout/vProcess5"/>
    <dgm:cxn modelId="{60084DFA-E05A-42AE-BADA-1127D2D22B8D}" type="presOf" srcId="{68EA6E16-05B8-443B-8098-C0C7A12D96ED}" destId="{F6D4E569-E622-4A87-A2F2-13410C65533C}" srcOrd="0" destOrd="0" presId="urn:microsoft.com/office/officeart/2005/8/layout/vProcess5"/>
    <dgm:cxn modelId="{A00BB20C-0979-4CA6-A371-A25215C70B38}" srcId="{1C009F24-AD0B-42C1-B24F-25C5E4D46FAB}" destId="{697AEB22-7E0E-4C25-B1D2-AE9BCF539236}" srcOrd="0" destOrd="0" parTransId="{A3FECA9C-20D6-4745-9CAF-264CA30A4746}" sibTransId="{68EA6E16-05B8-443B-8098-C0C7A12D96ED}"/>
    <dgm:cxn modelId="{9AA968C3-F17F-42D0-B2D0-E13E7FEAED9C}" srcId="{1C009F24-AD0B-42C1-B24F-25C5E4D46FAB}" destId="{29684274-E3FE-44BF-8DA5-6A7759894D8E}" srcOrd="2" destOrd="0" parTransId="{90DBB862-0170-4D4D-B361-7CF113948E9C}" sibTransId="{CB336C91-F4F0-411E-8639-998AB006AB86}"/>
    <dgm:cxn modelId="{6F2A0C73-954C-43FD-B1FD-714D3330852D}" type="presParOf" srcId="{3185CF94-F776-4C21-AB4B-67A478681344}" destId="{82580D00-E3CB-4013-8AE4-88D2A0EF87D5}" srcOrd="0" destOrd="0" presId="urn:microsoft.com/office/officeart/2005/8/layout/vProcess5"/>
    <dgm:cxn modelId="{30442067-395F-40E6-AB77-7F62229A400E}" type="presParOf" srcId="{3185CF94-F776-4C21-AB4B-67A478681344}" destId="{3CC4CB25-D5DF-439A-B1C0-2AB4B76A42FA}" srcOrd="1" destOrd="0" presId="urn:microsoft.com/office/officeart/2005/8/layout/vProcess5"/>
    <dgm:cxn modelId="{8AC436AF-1A25-4DCE-A7F8-0413A7CF7405}" type="presParOf" srcId="{3185CF94-F776-4C21-AB4B-67A478681344}" destId="{0F1F4C59-E70D-43F6-90B2-F0B186E468B2}" srcOrd="2" destOrd="0" presId="urn:microsoft.com/office/officeart/2005/8/layout/vProcess5"/>
    <dgm:cxn modelId="{AF09D7A2-DC27-4ABA-B711-88FB5D166423}" type="presParOf" srcId="{3185CF94-F776-4C21-AB4B-67A478681344}" destId="{26F2E896-AB50-47B5-ABC3-D4F3E0118D60}" srcOrd="3" destOrd="0" presId="urn:microsoft.com/office/officeart/2005/8/layout/vProcess5"/>
    <dgm:cxn modelId="{AAFEFB4D-34B2-45D8-97D4-DD813FA33B1F}" type="presParOf" srcId="{3185CF94-F776-4C21-AB4B-67A478681344}" destId="{F6D4E569-E622-4A87-A2F2-13410C65533C}" srcOrd="4" destOrd="0" presId="urn:microsoft.com/office/officeart/2005/8/layout/vProcess5"/>
    <dgm:cxn modelId="{77EDFDAE-A6C4-4C2E-8EC6-D094F4434BF4}" type="presParOf" srcId="{3185CF94-F776-4C21-AB4B-67A478681344}" destId="{E9868A2F-D54C-4BC5-B7ED-50F4922C0C3B}" srcOrd="5" destOrd="0" presId="urn:microsoft.com/office/officeart/2005/8/layout/vProcess5"/>
    <dgm:cxn modelId="{B0D74033-24DB-4D89-B985-0D22F4E83289}" type="presParOf" srcId="{3185CF94-F776-4C21-AB4B-67A478681344}" destId="{0B304416-6B8E-4DF5-A6A0-0A6502669495}" srcOrd="6" destOrd="0" presId="urn:microsoft.com/office/officeart/2005/8/layout/vProcess5"/>
    <dgm:cxn modelId="{2EC216DF-605E-4E6E-AFBD-AE6235D7D822}" type="presParOf" srcId="{3185CF94-F776-4C21-AB4B-67A478681344}" destId="{FA553F23-8BDF-442A-BD36-F5ED0070F345}" srcOrd="7" destOrd="0" presId="urn:microsoft.com/office/officeart/2005/8/layout/vProcess5"/>
    <dgm:cxn modelId="{5C34AA07-4D99-412B-A1A1-BBA0F260CBC0}" type="presParOf" srcId="{3185CF94-F776-4C21-AB4B-67A478681344}" destId="{D62451CC-0575-41C7-971F-135DD2DAD459}" srcOrd="8" destOrd="0" presId="urn:microsoft.com/office/officeart/2005/8/layout/vProcess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0BEF3-B995-45AD-B00B-041EEEE39122}" type="doc">
      <dgm:prSet loTypeId="urn:microsoft.com/office/officeart/2005/8/layout/orgChart1" loCatId="hierarchy" qsTypeId="urn:microsoft.com/office/officeart/2005/8/quickstyle/3d3" qsCatId="3D" csTypeId="urn:microsoft.com/office/officeart/2005/8/colors/accent2_5" csCatId="accent2" phldr="1"/>
      <dgm:spPr/>
      <dgm:t>
        <a:bodyPr/>
        <a:lstStyle/>
        <a:p>
          <a:endParaRPr lang="en-AU"/>
        </a:p>
      </dgm:t>
    </dgm:pt>
    <dgm:pt modelId="{2C78F9A8-EC10-498C-89FD-3B9941D2CDF1}">
      <dgm:prSet phldrT="[Text]" custT="1"/>
      <dgm:spPr>
        <a:solidFill>
          <a:srgbClr val="F8E852">
            <a:alpha val="80000"/>
          </a:srgbClr>
        </a:solidFill>
      </dgm:spPr>
      <dgm:t>
        <a:bodyPr anchor="ctr" anchorCtr="0"/>
        <a:lstStyle/>
        <a:p>
          <a:r>
            <a:rPr lang="en-AU" sz="2200" b="0" i="1" dirty="0" smtClean="0">
              <a:solidFill>
                <a:schemeClr val="tx1"/>
              </a:solidFill>
              <a:latin typeface="Arial" pitchFamily="34" charset="0"/>
              <a:cs typeface="Arial" pitchFamily="34" charset="0"/>
            </a:rPr>
            <a:t>Product Stewardship Act 2011</a:t>
          </a:r>
          <a:endParaRPr lang="en-AU" sz="2200" b="0" i="1" dirty="0">
            <a:solidFill>
              <a:schemeClr val="tx1"/>
            </a:solidFill>
            <a:latin typeface="Arial" pitchFamily="34" charset="0"/>
            <a:cs typeface="Arial" pitchFamily="34" charset="0"/>
          </a:endParaRPr>
        </a:p>
      </dgm:t>
    </dgm:pt>
    <dgm:pt modelId="{44F1C2BA-7D8F-4B49-B805-12FF6E4DD4D2}" type="parTrans" cxnId="{0D8F5F7B-452C-4F3D-9BC9-A7600AE1D712}">
      <dgm:prSet/>
      <dgm:spPr/>
      <dgm:t>
        <a:bodyPr/>
        <a:lstStyle/>
        <a:p>
          <a:endParaRPr lang="en-AU" sz="2200"/>
        </a:p>
      </dgm:t>
    </dgm:pt>
    <dgm:pt modelId="{62796910-AF9D-4A66-AD85-B6FC4BDE9F90}" type="sibTrans" cxnId="{0D8F5F7B-452C-4F3D-9BC9-A7600AE1D712}">
      <dgm:prSet/>
      <dgm:spPr/>
      <dgm:t>
        <a:bodyPr/>
        <a:lstStyle/>
        <a:p>
          <a:endParaRPr lang="en-AU" sz="2200"/>
        </a:p>
      </dgm:t>
    </dgm:pt>
    <dgm:pt modelId="{21C4D91B-903A-42B1-B882-B9386BA6E625}">
      <dgm:prSet phldrT="[Text]" custT="1"/>
      <dgm:spPr>
        <a:solidFill>
          <a:srgbClr val="00B0F0">
            <a:alpha val="70000"/>
          </a:srgbClr>
        </a:solidFill>
      </dgm:spPr>
      <dgm:t>
        <a:bodyPr anchor="ctr" anchorCtr="0"/>
        <a:lstStyle/>
        <a:p>
          <a:r>
            <a:rPr lang="en-AU" sz="2200" b="0" dirty="0" smtClean="0">
              <a:solidFill>
                <a:schemeClr val="tx1"/>
              </a:solidFill>
              <a:latin typeface="Arial" pitchFamily="34" charset="0"/>
              <a:cs typeface="Arial" pitchFamily="34" charset="0"/>
            </a:rPr>
            <a:t>Mandatory regulations</a:t>
          </a:r>
        </a:p>
        <a:p>
          <a:r>
            <a:rPr lang="en-AU" sz="1800" b="0" dirty="0" smtClean="0">
              <a:solidFill>
                <a:schemeClr val="tx1"/>
              </a:solidFill>
              <a:latin typeface="Arial" pitchFamily="34" charset="0"/>
              <a:cs typeface="Arial" pitchFamily="34" charset="0"/>
            </a:rPr>
            <a:t>(none at present)</a:t>
          </a:r>
          <a:endParaRPr lang="en-AU" sz="1800" b="0" dirty="0">
            <a:solidFill>
              <a:schemeClr val="tx1"/>
            </a:solidFill>
            <a:latin typeface="Arial" pitchFamily="34" charset="0"/>
            <a:cs typeface="Arial" pitchFamily="34" charset="0"/>
          </a:endParaRPr>
        </a:p>
      </dgm:t>
    </dgm:pt>
    <dgm:pt modelId="{A1E3DAED-1365-4989-89E5-D5F4285A89D9}" type="parTrans" cxnId="{D0067708-2652-4508-BF1C-3E16AAF722F3}">
      <dgm:prSet/>
      <dgm:spPr/>
      <dgm:t>
        <a:bodyPr/>
        <a:lstStyle/>
        <a:p>
          <a:endParaRPr lang="en-AU" sz="2200" dirty="0"/>
        </a:p>
      </dgm:t>
    </dgm:pt>
    <dgm:pt modelId="{BC2E58F1-5D6E-463B-AB97-2316E02D2CA8}" type="sibTrans" cxnId="{D0067708-2652-4508-BF1C-3E16AAF722F3}">
      <dgm:prSet/>
      <dgm:spPr/>
      <dgm:t>
        <a:bodyPr/>
        <a:lstStyle/>
        <a:p>
          <a:endParaRPr lang="en-AU" sz="2200"/>
        </a:p>
      </dgm:t>
    </dgm:pt>
    <dgm:pt modelId="{22FEBCC6-837C-49AD-AB74-DEAE71194D00}">
      <dgm:prSet phldrT="[Text]" custT="1"/>
      <dgm:spPr>
        <a:solidFill>
          <a:srgbClr val="00B050">
            <a:alpha val="70000"/>
          </a:srgbClr>
        </a:solidFill>
      </dgm:spPr>
      <dgm:t>
        <a:bodyPr anchor="ctr" anchorCtr="0"/>
        <a:lstStyle/>
        <a:p>
          <a:endParaRPr lang="en-AU" sz="2200" dirty="0" smtClean="0">
            <a:latin typeface="Arial" pitchFamily="34" charset="0"/>
            <a:cs typeface="Arial" pitchFamily="34" charset="0"/>
          </a:endParaRPr>
        </a:p>
        <a:p>
          <a:r>
            <a:rPr lang="en-AU" sz="2200" dirty="0" smtClean="0">
              <a:solidFill>
                <a:schemeClr val="tx1"/>
              </a:solidFill>
              <a:latin typeface="Arial" pitchFamily="34" charset="0"/>
              <a:cs typeface="Arial" pitchFamily="34" charset="0"/>
            </a:rPr>
            <a:t>Co-regulatory regulations</a:t>
          </a:r>
        </a:p>
        <a:p>
          <a:r>
            <a:rPr lang="en-AU" sz="1800" dirty="0" smtClean="0">
              <a:solidFill>
                <a:schemeClr val="tx1"/>
              </a:solidFill>
              <a:latin typeface="Arial" pitchFamily="34" charset="0"/>
              <a:cs typeface="Arial" pitchFamily="34" charset="0"/>
            </a:rPr>
            <a:t>(televisions and computers)</a:t>
          </a:r>
        </a:p>
        <a:p>
          <a:endParaRPr lang="en-AU" sz="2200" dirty="0">
            <a:latin typeface="Arial" pitchFamily="34" charset="0"/>
            <a:cs typeface="Arial" pitchFamily="34" charset="0"/>
          </a:endParaRPr>
        </a:p>
      </dgm:t>
    </dgm:pt>
    <dgm:pt modelId="{2AE635DA-1C77-432B-A9F6-582EF2A6FA03}" type="parTrans" cxnId="{3F6A837F-A677-4771-A383-473F85F59028}">
      <dgm:prSet/>
      <dgm:spPr/>
      <dgm:t>
        <a:bodyPr/>
        <a:lstStyle/>
        <a:p>
          <a:endParaRPr lang="en-AU" sz="2200" dirty="0"/>
        </a:p>
      </dgm:t>
    </dgm:pt>
    <dgm:pt modelId="{EC1AF23A-C0C6-4C7E-8462-9B358C9CA54E}" type="sibTrans" cxnId="{3F6A837F-A677-4771-A383-473F85F59028}">
      <dgm:prSet/>
      <dgm:spPr/>
      <dgm:t>
        <a:bodyPr/>
        <a:lstStyle/>
        <a:p>
          <a:endParaRPr lang="en-AU" sz="2200"/>
        </a:p>
      </dgm:t>
    </dgm:pt>
    <dgm:pt modelId="{C8F52A62-6A66-457D-85D7-BBE76E0CBB19}">
      <dgm:prSet phldrT="[Text]" custT="1"/>
      <dgm:spPr>
        <a:solidFill>
          <a:srgbClr val="CC66FF">
            <a:alpha val="69804"/>
          </a:srgbClr>
        </a:solidFill>
      </dgm:spPr>
      <dgm:t>
        <a:bodyPr anchor="ctr" anchorCtr="0"/>
        <a:lstStyle/>
        <a:p>
          <a:r>
            <a:rPr lang="en-AU" sz="2200" dirty="0" smtClean="0">
              <a:solidFill>
                <a:schemeClr val="tx1"/>
              </a:solidFill>
              <a:latin typeface="Arial" pitchFamily="34" charset="0"/>
              <a:cs typeface="Arial" pitchFamily="34" charset="0"/>
            </a:rPr>
            <a:t>Voluntary ministerial determination and fee regulations</a:t>
          </a:r>
        </a:p>
        <a:p>
          <a:r>
            <a:rPr lang="en-AU" sz="1800" dirty="0" smtClean="0">
              <a:solidFill>
                <a:schemeClr val="tx1"/>
              </a:solidFill>
              <a:latin typeface="Arial" pitchFamily="34" charset="0"/>
              <a:cs typeface="Arial" pitchFamily="34" charset="0"/>
            </a:rPr>
            <a:t>(being finalised)</a:t>
          </a:r>
          <a:endParaRPr lang="en-AU" sz="1800" dirty="0">
            <a:solidFill>
              <a:schemeClr val="tx1"/>
            </a:solidFill>
            <a:latin typeface="Arial" pitchFamily="34" charset="0"/>
            <a:cs typeface="Arial" pitchFamily="34" charset="0"/>
          </a:endParaRPr>
        </a:p>
      </dgm:t>
    </dgm:pt>
    <dgm:pt modelId="{EFA84BEF-F75C-4BA8-B063-CE862B64BE56}" type="parTrans" cxnId="{AC259C95-A143-455A-9E15-945BC6311458}">
      <dgm:prSet/>
      <dgm:spPr/>
      <dgm:t>
        <a:bodyPr/>
        <a:lstStyle/>
        <a:p>
          <a:endParaRPr lang="en-AU" dirty="0"/>
        </a:p>
      </dgm:t>
    </dgm:pt>
    <dgm:pt modelId="{221AB439-E977-4D99-B78C-0656E080C2D6}" type="sibTrans" cxnId="{AC259C95-A143-455A-9E15-945BC6311458}">
      <dgm:prSet/>
      <dgm:spPr/>
      <dgm:t>
        <a:bodyPr/>
        <a:lstStyle/>
        <a:p>
          <a:endParaRPr lang="en-AU" sz="2200"/>
        </a:p>
      </dgm:t>
    </dgm:pt>
    <dgm:pt modelId="{A91203CC-A482-4047-BDBD-FB066461C893}" type="pres">
      <dgm:prSet presAssocID="{8CE0BEF3-B995-45AD-B00B-041EEEE39122}" presName="hierChild1" presStyleCnt="0">
        <dgm:presLayoutVars>
          <dgm:orgChart val="1"/>
          <dgm:chPref val="1"/>
          <dgm:dir/>
          <dgm:animOne val="branch"/>
          <dgm:animLvl val="lvl"/>
          <dgm:resizeHandles/>
        </dgm:presLayoutVars>
      </dgm:prSet>
      <dgm:spPr/>
      <dgm:t>
        <a:bodyPr/>
        <a:lstStyle/>
        <a:p>
          <a:endParaRPr lang="en-AU"/>
        </a:p>
      </dgm:t>
    </dgm:pt>
    <dgm:pt modelId="{1A315A87-2367-4457-B14B-E02B458AF0B2}" type="pres">
      <dgm:prSet presAssocID="{2C78F9A8-EC10-498C-89FD-3B9941D2CDF1}" presName="hierRoot1" presStyleCnt="0">
        <dgm:presLayoutVars>
          <dgm:hierBranch val="init"/>
        </dgm:presLayoutVars>
      </dgm:prSet>
      <dgm:spPr/>
      <dgm:t>
        <a:bodyPr/>
        <a:lstStyle/>
        <a:p>
          <a:endParaRPr lang="en-AU"/>
        </a:p>
      </dgm:t>
    </dgm:pt>
    <dgm:pt modelId="{97766B44-909A-451A-985D-28201283F4E4}" type="pres">
      <dgm:prSet presAssocID="{2C78F9A8-EC10-498C-89FD-3B9941D2CDF1}" presName="rootComposite1" presStyleCnt="0"/>
      <dgm:spPr/>
      <dgm:t>
        <a:bodyPr/>
        <a:lstStyle/>
        <a:p>
          <a:endParaRPr lang="en-AU"/>
        </a:p>
      </dgm:t>
    </dgm:pt>
    <dgm:pt modelId="{3935F9CE-4D08-41D6-B4D4-E966B0592DE4}" type="pres">
      <dgm:prSet presAssocID="{2C78F9A8-EC10-498C-89FD-3B9941D2CDF1}" presName="rootText1" presStyleLbl="node0" presStyleIdx="0" presStyleCnt="1" custScaleX="228582" custScaleY="116182" custLinFactNeighborX="0">
        <dgm:presLayoutVars>
          <dgm:chPref val="3"/>
        </dgm:presLayoutVars>
      </dgm:prSet>
      <dgm:spPr>
        <a:prstGeom prst="roundRect">
          <a:avLst/>
        </a:prstGeom>
      </dgm:spPr>
      <dgm:t>
        <a:bodyPr/>
        <a:lstStyle/>
        <a:p>
          <a:endParaRPr lang="en-AU"/>
        </a:p>
      </dgm:t>
    </dgm:pt>
    <dgm:pt modelId="{52348AAC-3878-42A9-8DFA-6C3D2EB41170}" type="pres">
      <dgm:prSet presAssocID="{2C78F9A8-EC10-498C-89FD-3B9941D2CDF1}" presName="rootConnector1" presStyleLbl="node1" presStyleIdx="0" presStyleCnt="0"/>
      <dgm:spPr/>
      <dgm:t>
        <a:bodyPr/>
        <a:lstStyle/>
        <a:p>
          <a:endParaRPr lang="en-AU"/>
        </a:p>
      </dgm:t>
    </dgm:pt>
    <dgm:pt modelId="{5CB1C9D8-A3C1-4BB8-A5AA-9C2EDE12311F}" type="pres">
      <dgm:prSet presAssocID="{2C78F9A8-EC10-498C-89FD-3B9941D2CDF1}" presName="hierChild2" presStyleCnt="0"/>
      <dgm:spPr/>
      <dgm:t>
        <a:bodyPr/>
        <a:lstStyle/>
        <a:p>
          <a:endParaRPr lang="en-AU"/>
        </a:p>
      </dgm:t>
    </dgm:pt>
    <dgm:pt modelId="{0AE5C3E8-8EDE-436A-9B59-1DE0C7E8E930}" type="pres">
      <dgm:prSet presAssocID="{A1E3DAED-1365-4989-89E5-D5F4285A89D9}" presName="Name37" presStyleLbl="parChTrans1D2" presStyleIdx="0" presStyleCnt="3"/>
      <dgm:spPr/>
      <dgm:t>
        <a:bodyPr/>
        <a:lstStyle/>
        <a:p>
          <a:endParaRPr lang="en-AU"/>
        </a:p>
      </dgm:t>
    </dgm:pt>
    <dgm:pt modelId="{7F6CE13B-88CA-404E-BFED-38C653553741}" type="pres">
      <dgm:prSet presAssocID="{21C4D91B-903A-42B1-B882-B9386BA6E625}" presName="hierRoot2" presStyleCnt="0">
        <dgm:presLayoutVars>
          <dgm:hierBranch val="init"/>
        </dgm:presLayoutVars>
      </dgm:prSet>
      <dgm:spPr/>
      <dgm:t>
        <a:bodyPr/>
        <a:lstStyle/>
        <a:p>
          <a:endParaRPr lang="en-AU"/>
        </a:p>
      </dgm:t>
    </dgm:pt>
    <dgm:pt modelId="{B6EDDF55-FA2C-4EBA-8003-2B9C04DDF075}" type="pres">
      <dgm:prSet presAssocID="{21C4D91B-903A-42B1-B882-B9386BA6E625}" presName="rootComposite" presStyleCnt="0"/>
      <dgm:spPr/>
      <dgm:t>
        <a:bodyPr/>
        <a:lstStyle/>
        <a:p>
          <a:endParaRPr lang="en-AU"/>
        </a:p>
      </dgm:t>
    </dgm:pt>
    <dgm:pt modelId="{F903E0E1-B3A1-4375-B4F8-06CBE3683648}" type="pres">
      <dgm:prSet presAssocID="{21C4D91B-903A-42B1-B882-B9386BA6E625}" presName="rootText" presStyleLbl="node2" presStyleIdx="0" presStyleCnt="3" custScaleY="167852" custLinFactNeighborX="-1761" custLinFactNeighborY="6227">
        <dgm:presLayoutVars>
          <dgm:chPref val="3"/>
        </dgm:presLayoutVars>
      </dgm:prSet>
      <dgm:spPr>
        <a:prstGeom prst="roundRect">
          <a:avLst/>
        </a:prstGeom>
      </dgm:spPr>
      <dgm:t>
        <a:bodyPr/>
        <a:lstStyle/>
        <a:p>
          <a:endParaRPr lang="en-AU"/>
        </a:p>
      </dgm:t>
    </dgm:pt>
    <dgm:pt modelId="{1012B50B-F2D5-47CE-AA27-CBD44C0B2240}" type="pres">
      <dgm:prSet presAssocID="{21C4D91B-903A-42B1-B882-B9386BA6E625}" presName="rootConnector" presStyleLbl="node2" presStyleIdx="0" presStyleCnt="3"/>
      <dgm:spPr/>
      <dgm:t>
        <a:bodyPr/>
        <a:lstStyle/>
        <a:p>
          <a:endParaRPr lang="en-AU"/>
        </a:p>
      </dgm:t>
    </dgm:pt>
    <dgm:pt modelId="{6D777C2A-0962-4DF3-AABF-4C4F966989A2}" type="pres">
      <dgm:prSet presAssocID="{21C4D91B-903A-42B1-B882-B9386BA6E625}" presName="hierChild4" presStyleCnt="0"/>
      <dgm:spPr/>
      <dgm:t>
        <a:bodyPr/>
        <a:lstStyle/>
        <a:p>
          <a:endParaRPr lang="en-AU"/>
        </a:p>
      </dgm:t>
    </dgm:pt>
    <dgm:pt modelId="{6976917D-3BE3-4610-87F8-32585FBEC1C4}" type="pres">
      <dgm:prSet presAssocID="{21C4D91B-903A-42B1-B882-B9386BA6E625}" presName="hierChild5" presStyleCnt="0"/>
      <dgm:spPr/>
      <dgm:t>
        <a:bodyPr/>
        <a:lstStyle/>
        <a:p>
          <a:endParaRPr lang="en-AU"/>
        </a:p>
      </dgm:t>
    </dgm:pt>
    <dgm:pt modelId="{D4DB9A06-1E65-4044-AF20-59018784C2B5}" type="pres">
      <dgm:prSet presAssocID="{2AE635DA-1C77-432B-A9F6-582EF2A6FA03}" presName="Name37" presStyleLbl="parChTrans1D2" presStyleIdx="1" presStyleCnt="3"/>
      <dgm:spPr/>
      <dgm:t>
        <a:bodyPr/>
        <a:lstStyle/>
        <a:p>
          <a:endParaRPr lang="en-AU"/>
        </a:p>
      </dgm:t>
    </dgm:pt>
    <dgm:pt modelId="{F587AFAA-2DDD-4044-84DD-5715C87C7274}" type="pres">
      <dgm:prSet presAssocID="{22FEBCC6-837C-49AD-AB74-DEAE71194D00}" presName="hierRoot2" presStyleCnt="0">
        <dgm:presLayoutVars>
          <dgm:hierBranch val="init"/>
        </dgm:presLayoutVars>
      </dgm:prSet>
      <dgm:spPr/>
      <dgm:t>
        <a:bodyPr/>
        <a:lstStyle/>
        <a:p>
          <a:endParaRPr lang="en-AU"/>
        </a:p>
      </dgm:t>
    </dgm:pt>
    <dgm:pt modelId="{B76AB937-9FA1-47D3-9032-BE3652027AD2}" type="pres">
      <dgm:prSet presAssocID="{22FEBCC6-837C-49AD-AB74-DEAE71194D00}" presName="rootComposite" presStyleCnt="0"/>
      <dgm:spPr/>
      <dgm:t>
        <a:bodyPr/>
        <a:lstStyle/>
        <a:p>
          <a:endParaRPr lang="en-AU"/>
        </a:p>
      </dgm:t>
    </dgm:pt>
    <dgm:pt modelId="{93BE3303-EB03-4B3B-AF80-B4100DB6A4D8}" type="pres">
      <dgm:prSet presAssocID="{22FEBCC6-837C-49AD-AB74-DEAE71194D00}" presName="rootText" presStyleLbl="node2" presStyleIdx="1" presStyleCnt="3" custScaleY="167852" custLinFactNeighborY="6227">
        <dgm:presLayoutVars>
          <dgm:chPref val="3"/>
        </dgm:presLayoutVars>
      </dgm:prSet>
      <dgm:spPr>
        <a:prstGeom prst="roundRect">
          <a:avLst/>
        </a:prstGeom>
      </dgm:spPr>
      <dgm:t>
        <a:bodyPr/>
        <a:lstStyle/>
        <a:p>
          <a:endParaRPr lang="en-AU"/>
        </a:p>
      </dgm:t>
    </dgm:pt>
    <dgm:pt modelId="{675280AD-D0D1-4FB6-96E8-AE0968D4BC59}" type="pres">
      <dgm:prSet presAssocID="{22FEBCC6-837C-49AD-AB74-DEAE71194D00}" presName="rootConnector" presStyleLbl="node2" presStyleIdx="1" presStyleCnt="3"/>
      <dgm:spPr/>
      <dgm:t>
        <a:bodyPr/>
        <a:lstStyle/>
        <a:p>
          <a:endParaRPr lang="en-AU"/>
        </a:p>
      </dgm:t>
    </dgm:pt>
    <dgm:pt modelId="{9FA725A1-9E1F-4C67-B5C8-160EF8C69966}" type="pres">
      <dgm:prSet presAssocID="{22FEBCC6-837C-49AD-AB74-DEAE71194D00}" presName="hierChild4" presStyleCnt="0"/>
      <dgm:spPr/>
      <dgm:t>
        <a:bodyPr/>
        <a:lstStyle/>
        <a:p>
          <a:endParaRPr lang="en-AU"/>
        </a:p>
      </dgm:t>
    </dgm:pt>
    <dgm:pt modelId="{6B2C04D1-AFE6-4FF5-90D0-C79C5EECCE3A}" type="pres">
      <dgm:prSet presAssocID="{22FEBCC6-837C-49AD-AB74-DEAE71194D00}" presName="hierChild5" presStyleCnt="0"/>
      <dgm:spPr/>
      <dgm:t>
        <a:bodyPr/>
        <a:lstStyle/>
        <a:p>
          <a:endParaRPr lang="en-AU"/>
        </a:p>
      </dgm:t>
    </dgm:pt>
    <dgm:pt modelId="{8BC0D2CD-4A56-4721-B6A9-E4D83863CBCB}" type="pres">
      <dgm:prSet presAssocID="{EFA84BEF-F75C-4BA8-B063-CE862B64BE56}" presName="Name37" presStyleLbl="parChTrans1D2" presStyleIdx="2" presStyleCnt="3"/>
      <dgm:spPr/>
      <dgm:t>
        <a:bodyPr/>
        <a:lstStyle/>
        <a:p>
          <a:endParaRPr lang="en-AU"/>
        </a:p>
      </dgm:t>
    </dgm:pt>
    <dgm:pt modelId="{CB878C99-65D4-4394-901C-10E46310883D}" type="pres">
      <dgm:prSet presAssocID="{C8F52A62-6A66-457D-85D7-BBE76E0CBB19}" presName="hierRoot2" presStyleCnt="0">
        <dgm:presLayoutVars>
          <dgm:hierBranch val="init"/>
        </dgm:presLayoutVars>
      </dgm:prSet>
      <dgm:spPr/>
      <dgm:t>
        <a:bodyPr/>
        <a:lstStyle/>
        <a:p>
          <a:endParaRPr lang="en-AU"/>
        </a:p>
      </dgm:t>
    </dgm:pt>
    <dgm:pt modelId="{917672E8-868E-4E96-ADA3-02A1527EE736}" type="pres">
      <dgm:prSet presAssocID="{C8F52A62-6A66-457D-85D7-BBE76E0CBB19}" presName="rootComposite" presStyleCnt="0"/>
      <dgm:spPr/>
      <dgm:t>
        <a:bodyPr/>
        <a:lstStyle/>
        <a:p>
          <a:endParaRPr lang="en-AU"/>
        </a:p>
      </dgm:t>
    </dgm:pt>
    <dgm:pt modelId="{EF38A23A-AA41-4AAB-A26F-967DEFB9085F}" type="pres">
      <dgm:prSet presAssocID="{C8F52A62-6A66-457D-85D7-BBE76E0CBB19}" presName="rootText" presStyleLbl="node2" presStyleIdx="2" presStyleCnt="3" custScaleY="166131" custLinFactNeighborY="7088">
        <dgm:presLayoutVars>
          <dgm:chPref val="3"/>
        </dgm:presLayoutVars>
      </dgm:prSet>
      <dgm:spPr>
        <a:prstGeom prst="roundRect">
          <a:avLst/>
        </a:prstGeom>
      </dgm:spPr>
      <dgm:t>
        <a:bodyPr/>
        <a:lstStyle/>
        <a:p>
          <a:endParaRPr lang="en-AU"/>
        </a:p>
      </dgm:t>
    </dgm:pt>
    <dgm:pt modelId="{0408BB94-719D-4308-ADF4-FA43E3EE5E0D}" type="pres">
      <dgm:prSet presAssocID="{C8F52A62-6A66-457D-85D7-BBE76E0CBB19}" presName="rootConnector" presStyleLbl="node2" presStyleIdx="2" presStyleCnt="3"/>
      <dgm:spPr/>
      <dgm:t>
        <a:bodyPr/>
        <a:lstStyle/>
        <a:p>
          <a:endParaRPr lang="en-AU"/>
        </a:p>
      </dgm:t>
    </dgm:pt>
    <dgm:pt modelId="{77A3CD31-ECED-4C49-942F-548DD04C3563}" type="pres">
      <dgm:prSet presAssocID="{C8F52A62-6A66-457D-85D7-BBE76E0CBB19}" presName="hierChild4" presStyleCnt="0"/>
      <dgm:spPr/>
      <dgm:t>
        <a:bodyPr/>
        <a:lstStyle/>
        <a:p>
          <a:endParaRPr lang="en-AU"/>
        </a:p>
      </dgm:t>
    </dgm:pt>
    <dgm:pt modelId="{EDF24C81-F640-4ACA-9B3B-64D5411CD92C}" type="pres">
      <dgm:prSet presAssocID="{C8F52A62-6A66-457D-85D7-BBE76E0CBB19}" presName="hierChild5" presStyleCnt="0"/>
      <dgm:spPr/>
      <dgm:t>
        <a:bodyPr/>
        <a:lstStyle/>
        <a:p>
          <a:endParaRPr lang="en-AU"/>
        </a:p>
      </dgm:t>
    </dgm:pt>
    <dgm:pt modelId="{9E35EF9E-5930-4930-99CC-9D99E2031ADA}" type="pres">
      <dgm:prSet presAssocID="{2C78F9A8-EC10-498C-89FD-3B9941D2CDF1}" presName="hierChild3" presStyleCnt="0"/>
      <dgm:spPr/>
      <dgm:t>
        <a:bodyPr/>
        <a:lstStyle/>
        <a:p>
          <a:endParaRPr lang="en-AU"/>
        </a:p>
      </dgm:t>
    </dgm:pt>
  </dgm:ptLst>
  <dgm:cxnLst>
    <dgm:cxn modelId="{D0067708-2652-4508-BF1C-3E16AAF722F3}" srcId="{2C78F9A8-EC10-498C-89FD-3B9941D2CDF1}" destId="{21C4D91B-903A-42B1-B882-B9386BA6E625}" srcOrd="0" destOrd="0" parTransId="{A1E3DAED-1365-4989-89E5-D5F4285A89D9}" sibTransId="{BC2E58F1-5D6E-463B-AB97-2316E02D2CA8}"/>
    <dgm:cxn modelId="{0D8F5F7B-452C-4F3D-9BC9-A7600AE1D712}" srcId="{8CE0BEF3-B995-45AD-B00B-041EEEE39122}" destId="{2C78F9A8-EC10-498C-89FD-3B9941D2CDF1}" srcOrd="0" destOrd="0" parTransId="{44F1C2BA-7D8F-4B49-B805-12FF6E4DD4D2}" sibTransId="{62796910-AF9D-4A66-AD85-B6FC4BDE9F90}"/>
    <dgm:cxn modelId="{AC259C95-A143-455A-9E15-945BC6311458}" srcId="{2C78F9A8-EC10-498C-89FD-3B9941D2CDF1}" destId="{C8F52A62-6A66-457D-85D7-BBE76E0CBB19}" srcOrd="2" destOrd="0" parTransId="{EFA84BEF-F75C-4BA8-B063-CE862B64BE56}" sibTransId="{221AB439-E977-4D99-B78C-0656E080C2D6}"/>
    <dgm:cxn modelId="{509C54CA-5F2A-4499-A843-7ECA18C5C7C1}" type="presOf" srcId="{22FEBCC6-837C-49AD-AB74-DEAE71194D00}" destId="{93BE3303-EB03-4B3B-AF80-B4100DB6A4D8}" srcOrd="0" destOrd="0" presId="urn:microsoft.com/office/officeart/2005/8/layout/orgChart1"/>
    <dgm:cxn modelId="{3F6A837F-A677-4771-A383-473F85F59028}" srcId="{2C78F9A8-EC10-498C-89FD-3B9941D2CDF1}" destId="{22FEBCC6-837C-49AD-AB74-DEAE71194D00}" srcOrd="1" destOrd="0" parTransId="{2AE635DA-1C77-432B-A9F6-582EF2A6FA03}" sibTransId="{EC1AF23A-C0C6-4C7E-8462-9B358C9CA54E}"/>
    <dgm:cxn modelId="{4BA163D6-EB4B-4256-B33B-6BA489DDE289}" type="presOf" srcId="{21C4D91B-903A-42B1-B882-B9386BA6E625}" destId="{F903E0E1-B3A1-4375-B4F8-06CBE3683648}" srcOrd="0" destOrd="0" presId="urn:microsoft.com/office/officeart/2005/8/layout/orgChart1"/>
    <dgm:cxn modelId="{D5BA9B22-09CC-4E36-80CE-24A4100B26A8}" type="presOf" srcId="{2C78F9A8-EC10-498C-89FD-3B9941D2CDF1}" destId="{52348AAC-3878-42A9-8DFA-6C3D2EB41170}" srcOrd="1" destOrd="0" presId="urn:microsoft.com/office/officeart/2005/8/layout/orgChart1"/>
    <dgm:cxn modelId="{4B15CC32-A623-4ABD-A0FD-DA37A1561EC2}" type="presOf" srcId="{C8F52A62-6A66-457D-85D7-BBE76E0CBB19}" destId="{EF38A23A-AA41-4AAB-A26F-967DEFB9085F}" srcOrd="0" destOrd="0" presId="urn:microsoft.com/office/officeart/2005/8/layout/orgChart1"/>
    <dgm:cxn modelId="{7ED29402-1039-478F-91ED-AF2361563DAF}" type="presOf" srcId="{EFA84BEF-F75C-4BA8-B063-CE862B64BE56}" destId="{8BC0D2CD-4A56-4721-B6A9-E4D83863CBCB}" srcOrd="0" destOrd="0" presId="urn:microsoft.com/office/officeart/2005/8/layout/orgChart1"/>
    <dgm:cxn modelId="{92448721-FF3E-4877-9EF6-7329F56D0D04}" type="presOf" srcId="{22FEBCC6-837C-49AD-AB74-DEAE71194D00}" destId="{675280AD-D0D1-4FB6-96E8-AE0968D4BC59}" srcOrd="1" destOrd="0" presId="urn:microsoft.com/office/officeart/2005/8/layout/orgChart1"/>
    <dgm:cxn modelId="{1558E244-3E69-47DF-BCFF-764492D9DD8B}" type="presOf" srcId="{2C78F9A8-EC10-498C-89FD-3B9941D2CDF1}" destId="{3935F9CE-4D08-41D6-B4D4-E966B0592DE4}" srcOrd="0" destOrd="0" presId="urn:microsoft.com/office/officeart/2005/8/layout/orgChart1"/>
    <dgm:cxn modelId="{9FA1C218-8409-48F2-AFC4-D59251D2DC2D}" type="presOf" srcId="{2AE635DA-1C77-432B-A9F6-582EF2A6FA03}" destId="{D4DB9A06-1E65-4044-AF20-59018784C2B5}" srcOrd="0" destOrd="0" presId="urn:microsoft.com/office/officeart/2005/8/layout/orgChart1"/>
    <dgm:cxn modelId="{F1CE84F6-5C0B-4260-B300-BF83F625A9AC}" type="presOf" srcId="{21C4D91B-903A-42B1-B882-B9386BA6E625}" destId="{1012B50B-F2D5-47CE-AA27-CBD44C0B2240}" srcOrd="1" destOrd="0" presId="urn:microsoft.com/office/officeart/2005/8/layout/orgChart1"/>
    <dgm:cxn modelId="{A3DBB692-DC3B-4BDE-994F-333516EE3E80}" type="presOf" srcId="{A1E3DAED-1365-4989-89E5-D5F4285A89D9}" destId="{0AE5C3E8-8EDE-436A-9B59-1DE0C7E8E930}" srcOrd="0" destOrd="0" presId="urn:microsoft.com/office/officeart/2005/8/layout/orgChart1"/>
    <dgm:cxn modelId="{21D42830-B584-4DA5-9298-5675BEAA7E15}" type="presOf" srcId="{8CE0BEF3-B995-45AD-B00B-041EEEE39122}" destId="{A91203CC-A482-4047-BDBD-FB066461C893}" srcOrd="0" destOrd="0" presId="urn:microsoft.com/office/officeart/2005/8/layout/orgChart1"/>
    <dgm:cxn modelId="{DA879C15-69D2-474D-B931-C716165D5C62}" type="presOf" srcId="{C8F52A62-6A66-457D-85D7-BBE76E0CBB19}" destId="{0408BB94-719D-4308-ADF4-FA43E3EE5E0D}" srcOrd="1" destOrd="0" presId="urn:microsoft.com/office/officeart/2005/8/layout/orgChart1"/>
    <dgm:cxn modelId="{D871F7C7-E504-47D0-B393-E55AB77CE35C}" type="presParOf" srcId="{A91203CC-A482-4047-BDBD-FB066461C893}" destId="{1A315A87-2367-4457-B14B-E02B458AF0B2}" srcOrd="0" destOrd="0" presId="urn:microsoft.com/office/officeart/2005/8/layout/orgChart1"/>
    <dgm:cxn modelId="{369498B5-60F1-4AB1-9FD9-456BE5C00701}" type="presParOf" srcId="{1A315A87-2367-4457-B14B-E02B458AF0B2}" destId="{97766B44-909A-451A-985D-28201283F4E4}" srcOrd="0" destOrd="0" presId="urn:microsoft.com/office/officeart/2005/8/layout/orgChart1"/>
    <dgm:cxn modelId="{18AABAD7-0875-410A-B79C-85B2153542E0}" type="presParOf" srcId="{97766B44-909A-451A-985D-28201283F4E4}" destId="{3935F9CE-4D08-41D6-B4D4-E966B0592DE4}" srcOrd="0" destOrd="0" presId="urn:microsoft.com/office/officeart/2005/8/layout/orgChart1"/>
    <dgm:cxn modelId="{AC01E396-704D-4116-8696-3563E80B7642}" type="presParOf" srcId="{97766B44-909A-451A-985D-28201283F4E4}" destId="{52348AAC-3878-42A9-8DFA-6C3D2EB41170}" srcOrd="1" destOrd="0" presId="urn:microsoft.com/office/officeart/2005/8/layout/orgChart1"/>
    <dgm:cxn modelId="{9CA7F663-4BA1-4047-86C0-0A80BF0C2D5B}" type="presParOf" srcId="{1A315A87-2367-4457-B14B-E02B458AF0B2}" destId="{5CB1C9D8-A3C1-4BB8-A5AA-9C2EDE12311F}" srcOrd="1" destOrd="0" presId="urn:microsoft.com/office/officeart/2005/8/layout/orgChart1"/>
    <dgm:cxn modelId="{FFB32DC9-A741-409C-8898-FA1418DFBF9B}" type="presParOf" srcId="{5CB1C9D8-A3C1-4BB8-A5AA-9C2EDE12311F}" destId="{0AE5C3E8-8EDE-436A-9B59-1DE0C7E8E930}" srcOrd="0" destOrd="0" presId="urn:microsoft.com/office/officeart/2005/8/layout/orgChart1"/>
    <dgm:cxn modelId="{0F0A5AAB-E53F-4832-ABFF-8C011CDABD7B}" type="presParOf" srcId="{5CB1C9D8-A3C1-4BB8-A5AA-9C2EDE12311F}" destId="{7F6CE13B-88CA-404E-BFED-38C653553741}" srcOrd="1" destOrd="0" presId="urn:microsoft.com/office/officeart/2005/8/layout/orgChart1"/>
    <dgm:cxn modelId="{B513985A-539A-4DE4-A3EA-9044C505E15E}" type="presParOf" srcId="{7F6CE13B-88CA-404E-BFED-38C653553741}" destId="{B6EDDF55-FA2C-4EBA-8003-2B9C04DDF075}" srcOrd="0" destOrd="0" presId="urn:microsoft.com/office/officeart/2005/8/layout/orgChart1"/>
    <dgm:cxn modelId="{18A36628-CA4C-49C1-B95B-E86AAEBDE8CF}" type="presParOf" srcId="{B6EDDF55-FA2C-4EBA-8003-2B9C04DDF075}" destId="{F903E0E1-B3A1-4375-B4F8-06CBE3683648}" srcOrd="0" destOrd="0" presId="urn:microsoft.com/office/officeart/2005/8/layout/orgChart1"/>
    <dgm:cxn modelId="{ED515A39-B7D4-489C-8E80-99BA6EE3DA40}" type="presParOf" srcId="{B6EDDF55-FA2C-4EBA-8003-2B9C04DDF075}" destId="{1012B50B-F2D5-47CE-AA27-CBD44C0B2240}" srcOrd="1" destOrd="0" presId="urn:microsoft.com/office/officeart/2005/8/layout/orgChart1"/>
    <dgm:cxn modelId="{22216FF8-CDFE-4C7F-A4F4-79739D73AB37}" type="presParOf" srcId="{7F6CE13B-88CA-404E-BFED-38C653553741}" destId="{6D777C2A-0962-4DF3-AABF-4C4F966989A2}" srcOrd="1" destOrd="0" presId="urn:microsoft.com/office/officeart/2005/8/layout/orgChart1"/>
    <dgm:cxn modelId="{B626594B-FD67-4971-B804-41F1209F8ABC}" type="presParOf" srcId="{7F6CE13B-88CA-404E-BFED-38C653553741}" destId="{6976917D-3BE3-4610-87F8-32585FBEC1C4}" srcOrd="2" destOrd="0" presId="urn:microsoft.com/office/officeart/2005/8/layout/orgChart1"/>
    <dgm:cxn modelId="{38098AA6-02FA-481D-A4A7-655F1D362A33}" type="presParOf" srcId="{5CB1C9D8-A3C1-4BB8-A5AA-9C2EDE12311F}" destId="{D4DB9A06-1E65-4044-AF20-59018784C2B5}" srcOrd="2" destOrd="0" presId="urn:microsoft.com/office/officeart/2005/8/layout/orgChart1"/>
    <dgm:cxn modelId="{98E7DB84-34F5-4D8B-BB89-9C8A6F818248}" type="presParOf" srcId="{5CB1C9D8-A3C1-4BB8-A5AA-9C2EDE12311F}" destId="{F587AFAA-2DDD-4044-84DD-5715C87C7274}" srcOrd="3" destOrd="0" presId="urn:microsoft.com/office/officeart/2005/8/layout/orgChart1"/>
    <dgm:cxn modelId="{2DBDD763-E451-4C84-92A9-92BC4F82AEE8}" type="presParOf" srcId="{F587AFAA-2DDD-4044-84DD-5715C87C7274}" destId="{B76AB937-9FA1-47D3-9032-BE3652027AD2}" srcOrd="0" destOrd="0" presId="urn:microsoft.com/office/officeart/2005/8/layout/orgChart1"/>
    <dgm:cxn modelId="{9D5B24FA-20D8-48F5-B806-503047FF5469}" type="presParOf" srcId="{B76AB937-9FA1-47D3-9032-BE3652027AD2}" destId="{93BE3303-EB03-4B3B-AF80-B4100DB6A4D8}" srcOrd="0" destOrd="0" presId="urn:microsoft.com/office/officeart/2005/8/layout/orgChart1"/>
    <dgm:cxn modelId="{BCD8BB9C-6C02-4E26-9B37-842BE1065DC4}" type="presParOf" srcId="{B76AB937-9FA1-47D3-9032-BE3652027AD2}" destId="{675280AD-D0D1-4FB6-96E8-AE0968D4BC59}" srcOrd="1" destOrd="0" presId="urn:microsoft.com/office/officeart/2005/8/layout/orgChart1"/>
    <dgm:cxn modelId="{30003292-5CEA-4A46-A02A-B609C4CDA0F7}" type="presParOf" srcId="{F587AFAA-2DDD-4044-84DD-5715C87C7274}" destId="{9FA725A1-9E1F-4C67-B5C8-160EF8C69966}" srcOrd="1" destOrd="0" presId="urn:microsoft.com/office/officeart/2005/8/layout/orgChart1"/>
    <dgm:cxn modelId="{5689BA20-214B-41BF-9579-8E56ABC48233}" type="presParOf" srcId="{F587AFAA-2DDD-4044-84DD-5715C87C7274}" destId="{6B2C04D1-AFE6-4FF5-90D0-C79C5EECCE3A}" srcOrd="2" destOrd="0" presId="urn:microsoft.com/office/officeart/2005/8/layout/orgChart1"/>
    <dgm:cxn modelId="{F3CE66EA-EF3A-402F-90A1-B272851197E2}" type="presParOf" srcId="{5CB1C9D8-A3C1-4BB8-A5AA-9C2EDE12311F}" destId="{8BC0D2CD-4A56-4721-B6A9-E4D83863CBCB}" srcOrd="4" destOrd="0" presId="urn:microsoft.com/office/officeart/2005/8/layout/orgChart1"/>
    <dgm:cxn modelId="{92308A7A-A302-43A4-ACF8-F248871DA9ED}" type="presParOf" srcId="{5CB1C9D8-A3C1-4BB8-A5AA-9C2EDE12311F}" destId="{CB878C99-65D4-4394-901C-10E46310883D}" srcOrd="5" destOrd="0" presId="urn:microsoft.com/office/officeart/2005/8/layout/orgChart1"/>
    <dgm:cxn modelId="{BCC2B96A-9B79-47F5-A1C9-0D582F3391B5}" type="presParOf" srcId="{CB878C99-65D4-4394-901C-10E46310883D}" destId="{917672E8-868E-4E96-ADA3-02A1527EE736}" srcOrd="0" destOrd="0" presId="urn:microsoft.com/office/officeart/2005/8/layout/orgChart1"/>
    <dgm:cxn modelId="{FB3399DA-4477-484D-8D36-5CECA402480E}" type="presParOf" srcId="{917672E8-868E-4E96-ADA3-02A1527EE736}" destId="{EF38A23A-AA41-4AAB-A26F-967DEFB9085F}" srcOrd="0" destOrd="0" presId="urn:microsoft.com/office/officeart/2005/8/layout/orgChart1"/>
    <dgm:cxn modelId="{2FF2E32C-E3BB-47D3-8E76-9532B5DB7275}" type="presParOf" srcId="{917672E8-868E-4E96-ADA3-02A1527EE736}" destId="{0408BB94-719D-4308-ADF4-FA43E3EE5E0D}" srcOrd="1" destOrd="0" presId="urn:microsoft.com/office/officeart/2005/8/layout/orgChart1"/>
    <dgm:cxn modelId="{1665974A-FA6D-47AC-A07C-BB718E74D0AF}" type="presParOf" srcId="{CB878C99-65D4-4394-901C-10E46310883D}" destId="{77A3CD31-ECED-4C49-942F-548DD04C3563}" srcOrd="1" destOrd="0" presId="urn:microsoft.com/office/officeart/2005/8/layout/orgChart1"/>
    <dgm:cxn modelId="{B41C5A87-908F-45A1-8CA6-6E5A8FC87ABF}" type="presParOf" srcId="{CB878C99-65D4-4394-901C-10E46310883D}" destId="{EDF24C81-F640-4ACA-9B3B-64D5411CD92C}" srcOrd="2" destOrd="0" presId="urn:microsoft.com/office/officeart/2005/8/layout/orgChart1"/>
    <dgm:cxn modelId="{4BEF13F8-C7DF-4ECE-B7B7-32E2787DA49D}" type="presParOf" srcId="{1A315A87-2367-4457-B14B-E02B458AF0B2}" destId="{9E35EF9E-5930-4930-99CC-9D99E2031ADA}"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4CB25-D5DF-439A-B1C0-2AB4B76A42FA}">
      <dsp:nvSpPr>
        <dsp:cNvPr id="0" name=""/>
        <dsp:cNvSpPr/>
      </dsp:nvSpPr>
      <dsp:spPr>
        <a:xfrm>
          <a:off x="0" y="0"/>
          <a:ext cx="6977575" cy="1728192"/>
        </a:xfrm>
        <a:prstGeom prst="roundRect">
          <a:avLst>
            <a:gd name="adj" fmla="val 10000"/>
          </a:avLst>
        </a:prstGeom>
        <a:solidFill>
          <a:srgbClr val="EFCB4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mn-lt"/>
              <a:cs typeface="Calibri" pitchFamily="34" charset="0"/>
            </a:rPr>
            <a:t>National Waste Policy </a:t>
          </a:r>
          <a:br>
            <a:rPr lang="en-US" sz="2400" b="1" kern="1200" dirty="0" smtClean="0">
              <a:solidFill>
                <a:schemeClr val="tx1"/>
              </a:solidFill>
              <a:latin typeface="+mn-lt"/>
              <a:cs typeface="Calibri" pitchFamily="34" charset="0"/>
            </a:rPr>
          </a:br>
          <a:r>
            <a:rPr lang="en-US" sz="2400" kern="1200" dirty="0" smtClean="0">
              <a:solidFill>
                <a:schemeClr val="tx1"/>
              </a:solidFill>
              <a:latin typeface="+mn-lt"/>
              <a:cs typeface="Calibri" pitchFamily="34" charset="0"/>
            </a:rPr>
            <a:t>agreed by COAG in October 2010 </a:t>
          </a:r>
        </a:p>
      </dsp:txBody>
      <dsp:txXfrm>
        <a:off x="0" y="0"/>
        <a:ext cx="5213955" cy="1728192"/>
      </dsp:txXfrm>
    </dsp:sp>
    <dsp:sp modelId="{0F1F4C59-E70D-43F6-90B2-F0B186E468B2}">
      <dsp:nvSpPr>
        <dsp:cNvPr id="0" name=""/>
        <dsp:cNvSpPr/>
      </dsp:nvSpPr>
      <dsp:spPr>
        <a:xfrm>
          <a:off x="615668" y="2016224"/>
          <a:ext cx="6977575" cy="1728192"/>
        </a:xfrm>
        <a:prstGeom prst="roundRect">
          <a:avLst>
            <a:gd name="adj" fmla="val 10000"/>
          </a:avLst>
        </a:prstGeom>
        <a:solidFill>
          <a:srgbClr val="729AE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mn-lt"/>
              <a:cs typeface="Calibri" pitchFamily="34" charset="0"/>
            </a:rPr>
            <a:t>Strategy 1 – Taking Responsibility</a:t>
          </a:r>
          <a:endParaRPr lang="en-AU" sz="2400" b="1" kern="1200" dirty="0">
            <a:solidFill>
              <a:schemeClr val="tx1"/>
            </a:solidFill>
            <a:latin typeface="+mn-lt"/>
            <a:cs typeface="Calibri" pitchFamily="34" charset="0"/>
          </a:endParaRPr>
        </a:p>
      </dsp:txBody>
      <dsp:txXfrm>
        <a:off x="615668" y="2016224"/>
        <a:ext cx="5238582" cy="1728192"/>
      </dsp:txXfrm>
    </dsp:sp>
    <dsp:sp modelId="{26F2E896-AB50-47B5-ABC3-D4F3E0118D60}">
      <dsp:nvSpPr>
        <dsp:cNvPr id="0" name=""/>
        <dsp:cNvSpPr/>
      </dsp:nvSpPr>
      <dsp:spPr>
        <a:xfrm>
          <a:off x="1231336" y="4032448"/>
          <a:ext cx="6977575" cy="1728192"/>
        </a:xfrm>
        <a:prstGeom prst="roundRect">
          <a:avLst>
            <a:gd name="adj" fmla="val 1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1" kern="1200" dirty="0" smtClean="0">
              <a:solidFill>
                <a:schemeClr val="tx1"/>
              </a:solidFill>
              <a:latin typeface="+mn-lt"/>
              <a:cs typeface="Calibri" pitchFamily="34" charset="0"/>
            </a:rPr>
            <a:t>Product Stewardship Act 2011</a:t>
          </a:r>
          <a:endParaRPr lang="en-AU" sz="2400" b="1" i="1" kern="1200" dirty="0">
            <a:solidFill>
              <a:schemeClr val="tx1"/>
            </a:solidFill>
            <a:latin typeface="+mn-lt"/>
            <a:cs typeface="Calibri" pitchFamily="34" charset="0"/>
          </a:endParaRPr>
        </a:p>
      </dsp:txBody>
      <dsp:txXfrm>
        <a:off x="1231336" y="4032448"/>
        <a:ext cx="5238582" cy="1728192"/>
      </dsp:txXfrm>
    </dsp:sp>
    <dsp:sp modelId="{F6D4E569-E622-4A87-A2F2-13410C65533C}">
      <dsp:nvSpPr>
        <dsp:cNvPr id="0" name=""/>
        <dsp:cNvSpPr/>
      </dsp:nvSpPr>
      <dsp:spPr>
        <a:xfrm>
          <a:off x="5854250" y="1310545"/>
          <a:ext cx="1123324" cy="1123324"/>
        </a:xfrm>
        <a:prstGeom prst="downArrow">
          <a:avLst>
            <a:gd name="adj1" fmla="val 55000"/>
            <a:gd name="adj2" fmla="val 45000"/>
          </a:avLst>
        </a:prstGeom>
        <a:solidFill>
          <a:srgbClr val="FF3F3F">
            <a:alpha val="89804"/>
          </a:srgb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AU" sz="2200" kern="1200" dirty="0">
            <a:latin typeface="+mn-lt"/>
          </a:endParaRPr>
        </a:p>
      </dsp:txBody>
      <dsp:txXfrm>
        <a:off x="5854250" y="1310545"/>
        <a:ext cx="1123324" cy="1123324"/>
      </dsp:txXfrm>
    </dsp:sp>
    <dsp:sp modelId="{E9868A2F-D54C-4BC5-B7ED-50F4922C0C3B}">
      <dsp:nvSpPr>
        <dsp:cNvPr id="0" name=""/>
        <dsp:cNvSpPr/>
      </dsp:nvSpPr>
      <dsp:spPr>
        <a:xfrm>
          <a:off x="6469918" y="3315248"/>
          <a:ext cx="1123324" cy="1123324"/>
        </a:xfrm>
        <a:prstGeom prst="downArrow">
          <a:avLst>
            <a:gd name="adj1" fmla="val 55000"/>
            <a:gd name="adj2" fmla="val 45000"/>
          </a:avLst>
        </a:prstGeom>
        <a:solidFill>
          <a:srgbClr val="FF3F3F">
            <a:alpha val="89804"/>
          </a:srgbClr>
        </a:solidFill>
        <a:ln w="9525" cap="flat" cmpd="sng" algn="ctr">
          <a:solidFill>
            <a:schemeClr val="accent6">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AU" sz="2200" kern="1200" dirty="0">
            <a:latin typeface="+mn-lt"/>
          </a:endParaRPr>
        </a:p>
      </dsp:txBody>
      <dsp:txXfrm>
        <a:off x="6469918" y="3315248"/>
        <a:ext cx="1123324" cy="11233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C0D2CD-4A56-4721-B6A9-E4D83863CBCB}">
      <dsp:nvSpPr>
        <dsp:cNvPr id="0" name=""/>
        <dsp:cNvSpPr/>
      </dsp:nvSpPr>
      <dsp:spPr>
        <a:xfrm>
          <a:off x="3780420" y="1678605"/>
          <a:ext cx="2674674" cy="542539"/>
        </a:xfrm>
        <a:custGeom>
          <a:avLst/>
          <a:gdLst/>
          <a:ahLst/>
          <a:cxnLst/>
          <a:rect l="0" t="0" r="0" b="0"/>
          <a:pathLst>
            <a:path>
              <a:moveTo>
                <a:pt x="0" y="0"/>
              </a:moveTo>
              <a:lnTo>
                <a:pt x="0" y="310439"/>
              </a:lnTo>
              <a:lnTo>
                <a:pt x="2674674" y="310439"/>
              </a:lnTo>
              <a:lnTo>
                <a:pt x="2674674" y="542539"/>
              </a:lnTo>
            </a:path>
          </a:pathLst>
        </a:custGeom>
        <a:noFill/>
        <a:ln w="25400" cap="flat" cmpd="sng" algn="ctr">
          <a:solidFill>
            <a:schemeClr val="accent2">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DB9A06-1E65-4044-AF20-59018784C2B5}">
      <dsp:nvSpPr>
        <dsp:cNvPr id="0" name=""/>
        <dsp:cNvSpPr/>
      </dsp:nvSpPr>
      <dsp:spPr>
        <a:xfrm>
          <a:off x="3734700" y="1678605"/>
          <a:ext cx="91440" cy="533022"/>
        </a:xfrm>
        <a:custGeom>
          <a:avLst/>
          <a:gdLst/>
          <a:ahLst/>
          <a:cxnLst/>
          <a:rect l="0" t="0" r="0" b="0"/>
          <a:pathLst>
            <a:path>
              <a:moveTo>
                <a:pt x="45720" y="0"/>
              </a:moveTo>
              <a:lnTo>
                <a:pt x="45720" y="533022"/>
              </a:lnTo>
            </a:path>
          </a:pathLst>
        </a:custGeom>
        <a:noFill/>
        <a:ln w="25400" cap="flat" cmpd="sng" algn="ctr">
          <a:solidFill>
            <a:schemeClr val="accent2">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AE5C3E8-8EDE-436A-9B59-1DE0C7E8E930}">
      <dsp:nvSpPr>
        <dsp:cNvPr id="0" name=""/>
        <dsp:cNvSpPr/>
      </dsp:nvSpPr>
      <dsp:spPr>
        <a:xfrm>
          <a:off x="1105237" y="1678605"/>
          <a:ext cx="2675182" cy="533022"/>
        </a:xfrm>
        <a:custGeom>
          <a:avLst/>
          <a:gdLst/>
          <a:ahLst/>
          <a:cxnLst/>
          <a:rect l="0" t="0" r="0" b="0"/>
          <a:pathLst>
            <a:path>
              <a:moveTo>
                <a:pt x="2675182" y="0"/>
              </a:moveTo>
              <a:lnTo>
                <a:pt x="2675182" y="300923"/>
              </a:lnTo>
              <a:lnTo>
                <a:pt x="0" y="300923"/>
              </a:lnTo>
              <a:lnTo>
                <a:pt x="0" y="533022"/>
              </a:lnTo>
            </a:path>
          </a:pathLst>
        </a:custGeom>
        <a:noFill/>
        <a:ln w="25400" cap="flat" cmpd="sng" algn="ctr">
          <a:solidFill>
            <a:schemeClr val="accent2">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35F9CE-4D08-41D6-B4D4-E966B0592DE4}">
      <dsp:nvSpPr>
        <dsp:cNvPr id="0" name=""/>
        <dsp:cNvSpPr/>
      </dsp:nvSpPr>
      <dsp:spPr>
        <a:xfrm>
          <a:off x="1254045" y="394518"/>
          <a:ext cx="5052748" cy="1284087"/>
        </a:xfrm>
        <a:prstGeom prst="roundRect">
          <a:avLst/>
        </a:prstGeom>
        <a:solidFill>
          <a:srgbClr val="F8E852">
            <a:alpha val="8000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AU" sz="2200" b="0" i="1" kern="1200" dirty="0" smtClean="0">
              <a:solidFill>
                <a:schemeClr val="tx1"/>
              </a:solidFill>
              <a:latin typeface="Arial" pitchFamily="34" charset="0"/>
              <a:cs typeface="Arial" pitchFamily="34" charset="0"/>
            </a:rPr>
            <a:t>Product Stewardship Act 2011</a:t>
          </a:r>
          <a:endParaRPr lang="en-AU" sz="2200" b="0" i="1" kern="1200" dirty="0">
            <a:solidFill>
              <a:schemeClr val="tx1"/>
            </a:solidFill>
            <a:latin typeface="Arial" pitchFamily="34" charset="0"/>
            <a:cs typeface="Arial" pitchFamily="34" charset="0"/>
          </a:endParaRPr>
        </a:p>
      </dsp:txBody>
      <dsp:txXfrm>
        <a:off x="1254045" y="394518"/>
        <a:ext cx="5052748" cy="1284087"/>
      </dsp:txXfrm>
    </dsp:sp>
    <dsp:sp modelId="{F903E0E1-B3A1-4375-B4F8-06CBE3683648}">
      <dsp:nvSpPr>
        <dsp:cNvPr id="0" name=""/>
        <dsp:cNvSpPr/>
      </dsp:nvSpPr>
      <dsp:spPr>
        <a:xfrm>
          <a:off x="0" y="2211628"/>
          <a:ext cx="2210475" cy="1855163"/>
        </a:xfrm>
        <a:prstGeom prst="roundRect">
          <a:avLst/>
        </a:prstGeom>
        <a:solidFill>
          <a:srgbClr val="00B0F0">
            <a:alpha val="7000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AU" sz="2200" b="0" kern="1200" dirty="0" smtClean="0">
              <a:solidFill>
                <a:schemeClr val="tx1"/>
              </a:solidFill>
              <a:latin typeface="Arial" pitchFamily="34" charset="0"/>
              <a:cs typeface="Arial" pitchFamily="34" charset="0"/>
            </a:rPr>
            <a:t>Mandatory regulations</a:t>
          </a:r>
        </a:p>
        <a:p>
          <a:pPr lvl="0" algn="ctr" defTabSz="977900">
            <a:lnSpc>
              <a:spcPct val="90000"/>
            </a:lnSpc>
            <a:spcBef>
              <a:spcPct val="0"/>
            </a:spcBef>
            <a:spcAft>
              <a:spcPct val="35000"/>
            </a:spcAft>
          </a:pPr>
          <a:r>
            <a:rPr lang="en-AU" sz="1800" b="0" kern="1200" dirty="0" smtClean="0">
              <a:solidFill>
                <a:schemeClr val="tx1"/>
              </a:solidFill>
              <a:latin typeface="Arial" pitchFamily="34" charset="0"/>
              <a:cs typeface="Arial" pitchFamily="34" charset="0"/>
            </a:rPr>
            <a:t>(none at present)</a:t>
          </a:r>
          <a:endParaRPr lang="en-AU" sz="1800" b="0" kern="1200" dirty="0">
            <a:solidFill>
              <a:schemeClr val="tx1"/>
            </a:solidFill>
            <a:latin typeface="Arial" pitchFamily="34" charset="0"/>
            <a:cs typeface="Arial" pitchFamily="34" charset="0"/>
          </a:endParaRPr>
        </a:p>
      </dsp:txBody>
      <dsp:txXfrm>
        <a:off x="0" y="2211628"/>
        <a:ext cx="2210475" cy="1855163"/>
      </dsp:txXfrm>
    </dsp:sp>
    <dsp:sp modelId="{93BE3303-EB03-4B3B-AF80-B4100DB6A4D8}">
      <dsp:nvSpPr>
        <dsp:cNvPr id="0" name=""/>
        <dsp:cNvSpPr/>
      </dsp:nvSpPr>
      <dsp:spPr>
        <a:xfrm>
          <a:off x="2675182" y="2211628"/>
          <a:ext cx="2210475" cy="1855163"/>
        </a:xfrm>
        <a:prstGeom prst="roundRect">
          <a:avLst/>
        </a:prstGeom>
        <a:solidFill>
          <a:srgbClr val="00B050">
            <a:alpha val="7000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AU" sz="2200" kern="1200" dirty="0" smtClean="0">
            <a:latin typeface="Arial" pitchFamily="34" charset="0"/>
            <a:cs typeface="Arial" pitchFamily="34" charset="0"/>
          </a:endParaRPr>
        </a:p>
        <a:p>
          <a:pPr lvl="0" algn="ctr" defTabSz="977900">
            <a:lnSpc>
              <a:spcPct val="90000"/>
            </a:lnSpc>
            <a:spcBef>
              <a:spcPct val="0"/>
            </a:spcBef>
            <a:spcAft>
              <a:spcPct val="35000"/>
            </a:spcAft>
          </a:pPr>
          <a:r>
            <a:rPr lang="en-AU" sz="2200" kern="1200" dirty="0" smtClean="0">
              <a:solidFill>
                <a:schemeClr val="tx1"/>
              </a:solidFill>
              <a:latin typeface="Arial" pitchFamily="34" charset="0"/>
              <a:cs typeface="Arial" pitchFamily="34" charset="0"/>
            </a:rPr>
            <a:t>Co-regulatory regulations</a:t>
          </a:r>
        </a:p>
        <a:p>
          <a:pPr lvl="0" algn="ctr" defTabSz="977900">
            <a:lnSpc>
              <a:spcPct val="90000"/>
            </a:lnSpc>
            <a:spcBef>
              <a:spcPct val="0"/>
            </a:spcBef>
            <a:spcAft>
              <a:spcPct val="35000"/>
            </a:spcAft>
          </a:pPr>
          <a:r>
            <a:rPr lang="en-AU" sz="1800" kern="1200" dirty="0" smtClean="0">
              <a:solidFill>
                <a:schemeClr val="tx1"/>
              </a:solidFill>
              <a:latin typeface="Arial" pitchFamily="34" charset="0"/>
              <a:cs typeface="Arial" pitchFamily="34" charset="0"/>
            </a:rPr>
            <a:t>(televisions and computers)</a:t>
          </a:r>
        </a:p>
        <a:p>
          <a:pPr lvl="0" algn="ctr" defTabSz="977900">
            <a:lnSpc>
              <a:spcPct val="90000"/>
            </a:lnSpc>
            <a:spcBef>
              <a:spcPct val="0"/>
            </a:spcBef>
            <a:spcAft>
              <a:spcPct val="35000"/>
            </a:spcAft>
          </a:pPr>
          <a:endParaRPr lang="en-AU" sz="2200" kern="1200" dirty="0">
            <a:latin typeface="Arial" pitchFamily="34" charset="0"/>
            <a:cs typeface="Arial" pitchFamily="34" charset="0"/>
          </a:endParaRPr>
        </a:p>
      </dsp:txBody>
      <dsp:txXfrm>
        <a:off x="2675182" y="2211628"/>
        <a:ext cx="2210475" cy="1855163"/>
      </dsp:txXfrm>
    </dsp:sp>
    <dsp:sp modelId="{EF38A23A-AA41-4AAB-A26F-967DEFB9085F}">
      <dsp:nvSpPr>
        <dsp:cNvPr id="0" name=""/>
        <dsp:cNvSpPr/>
      </dsp:nvSpPr>
      <dsp:spPr>
        <a:xfrm>
          <a:off x="5349857" y="2221144"/>
          <a:ext cx="2210475" cy="1836142"/>
        </a:xfrm>
        <a:prstGeom prst="roundRect">
          <a:avLst/>
        </a:prstGeom>
        <a:solidFill>
          <a:srgbClr val="CC66FF">
            <a:alpha val="69804"/>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AU" sz="2200" kern="1200" dirty="0" smtClean="0">
              <a:solidFill>
                <a:schemeClr val="tx1"/>
              </a:solidFill>
              <a:latin typeface="Arial" pitchFamily="34" charset="0"/>
              <a:cs typeface="Arial" pitchFamily="34" charset="0"/>
            </a:rPr>
            <a:t>Voluntary ministerial determination and fee regulations</a:t>
          </a:r>
        </a:p>
        <a:p>
          <a:pPr lvl="0" algn="ctr" defTabSz="977900">
            <a:lnSpc>
              <a:spcPct val="90000"/>
            </a:lnSpc>
            <a:spcBef>
              <a:spcPct val="0"/>
            </a:spcBef>
            <a:spcAft>
              <a:spcPct val="35000"/>
            </a:spcAft>
          </a:pPr>
          <a:r>
            <a:rPr lang="en-AU" sz="1800" kern="1200" dirty="0" smtClean="0">
              <a:solidFill>
                <a:schemeClr val="tx1"/>
              </a:solidFill>
              <a:latin typeface="Arial" pitchFamily="34" charset="0"/>
              <a:cs typeface="Arial" pitchFamily="34" charset="0"/>
            </a:rPr>
            <a:t>(being finalised)</a:t>
          </a:r>
          <a:endParaRPr lang="en-AU" sz="1800" kern="1200" dirty="0">
            <a:solidFill>
              <a:schemeClr val="tx1"/>
            </a:solidFill>
            <a:latin typeface="Arial" pitchFamily="34" charset="0"/>
            <a:cs typeface="Arial" pitchFamily="34" charset="0"/>
          </a:endParaRPr>
        </a:p>
      </dsp:txBody>
      <dsp:txXfrm>
        <a:off x="5349857" y="2221144"/>
        <a:ext cx="2210475" cy="183614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ea typeface="ＭＳ Ｐゴシック" pitchFamily="1" charset="-128"/>
                <a:cs typeface="+mn-cs"/>
              </a:defRPr>
            </a:lvl1pPr>
          </a:lstStyle>
          <a:p>
            <a:pPr>
              <a:defRPr/>
            </a:pPr>
            <a:endParaRPr lang="en-AU"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0" hangingPunct="0">
              <a:defRPr sz="1200" smtClean="0">
                <a:ea typeface="ＭＳ Ｐゴシック" pitchFamily="1" charset="-128"/>
                <a:cs typeface="+mn-cs"/>
              </a:defRPr>
            </a:lvl1pPr>
          </a:lstStyle>
          <a:p>
            <a:pPr>
              <a:defRPr/>
            </a:pPr>
            <a:fld id="{66330233-065E-42DD-8258-6761849A353E}" type="datetimeFigureOut">
              <a:rPr lang="en-AU"/>
              <a:pPr>
                <a:defRPr/>
              </a:pPr>
              <a:t>28/11/2012</a:t>
            </a:fld>
            <a:endParaRPr lang="en-AU"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0" hangingPunct="0">
              <a:defRPr sz="1200">
                <a:ea typeface="ＭＳ Ｐゴシック" pitchFamily="1" charset="-128"/>
                <a:cs typeface="+mn-cs"/>
              </a:defRPr>
            </a:lvl1pPr>
          </a:lstStyle>
          <a:p>
            <a:pPr>
              <a:defRPr/>
            </a:pPr>
            <a:endParaRPr lang="en-AU"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eaLnBrk="0" hangingPunct="0">
              <a:defRPr sz="1200" smtClean="0">
                <a:ea typeface="ＭＳ Ｐゴシック" pitchFamily="1" charset="-128"/>
                <a:cs typeface="+mn-cs"/>
              </a:defRPr>
            </a:lvl1pPr>
          </a:lstStyle>
          <a:p>
            <a:pPr>
              <a:defRPr/>
            </a:pPr>
            <a:fld id="{5418A6F4-2027-4772-8C37-44754072FBF8}" type="slidenum">
              <a:rPr lang="en-AU"/>
              <a:pPr>
                <a:defRPr/>
              </a:pPr>
              <a:t>‹#›</a:t>
            </a:fld>
            <a:endParaRPr lang="en-AU" dirty="0"/>
          </a:p>
        </p:txBody>
      </p:sp>
    </p:spTree>
    <p:extLst>
      <p:ext uri="{BB962C8B-B14F-4D97-AF65-F5344CB8AC3E}">
        <p14:creationId xmlns:p14="http://schemas.microsoft.com/office/powerpoint/2010/main" xmlns="" val="1841969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ea typeface="ＭＳ Ｐゴシック" pitchFamily="1" charset="-128"/>
                <a:cs typeface="+mn-cs"/>
              </a:defRPr>
            </a:lvl1pPr>
          </a:lstStyle>
          <a:p>
            <a:pPr>
              <a:defRPr/>
            </a:pPr>
            <a:endParaRPr lang="en-AU"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0" hangingPunct="0">
              <a:defRPr sz="1200" smtClean="0">
                <a:ea typeface="ＭＳ Ｐゴシック" pitchFamily="1" charset="-128"/>
                <a:cs typeface="+mn-cs"/>
              </a:defRPr>
            </a:lvl1pPr>
          </a:lstStyle>
          <a:p>
            <a:pPr>
              <a:defRPr/>
            </a:pPr>
            <a:fld id="{1E47291A-1FF3-42B9-B590-75CA994D5FA9}" type="datetimeFigureOut">
              <a:rPr lang="en-AU"/>
              <a:pPr>
                <a:defRPr/>
              </a:pPr>
              <a:t>28/11/2012</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0" hangingPunct="0">
              <a:defRPr sz="1200">
                <a:ea typeface="ＭＳ Ｐゴシック" pitchFamily="1" charset="-128"/>
                <a:cs typeface="+mn-cs"/>
              </a:defRPr>
            </a:lvl1pPr>
          </a:lstStyle>
          <a:p>
            <a:pPr>
              <a:defRPr/>
            </a:pPr>
            <a:endParaRPr lang="en-AU"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eaLnBrk="0" hangingPunct="0">
              <a:defRPr sz="1200" smtClean="0">
                <a:ea typeface="ＭＳ Ｐゴシック" pitchFamily="1" charset="-128"/>
                <a:cs typeface="+mn-cs"/>
              </a:defRPr>
            </a:lvl1pPr>
          </a:lstStyle>
          <a:p>
            <a:pPr>
              <a:defRPr/>
            </a:pPr>
            <a:fld id="{549FB7CC-B5A2-44E0-9E1D-22C76DE7064C}" type="slidenum">
              <a:rPr lang="en-AU"/>
              <a:pPr>
                <a:defRPr/>
              </a:pPr>
              <a:t>‹#›</a:t>
            </a:fld>
            <a:endParaRPr lang="en-AU" dirty="0"/>
          </a:p>
        </p:txBody>
      </p:sp>
    </p:spTree>
    <p:extLst>
      <p:ext uri="{BB962C8B-B14F-4D97-AF65-F5344CB8AC3E}">
        <p14:creationId xmlns:p14="http://schemas.microsoft.com/office/powerpoint/2010/main" xmlns="" val="3822155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spcAft>
                <a:spcPts val="1000"/>
              </a:spcAft>
              <a:buFont typeface="+mj-lt"/>
              <a:buAutoNum type="arabicPeriod"/>
            </a:pPr>
            <a:r>
              <a:rPr lang="en-AU" sz="1200" dirty="0" smtClean="0">
                <a:cs typeface="Calibri" pitchFamily="34" charset="0"/>
              </a:rPr>
              <a:t>The</a:t>
            </a:r>
            <a:r>
              <a:rPr lang="en-AU" sz="1200" baseline="0" dirty="0" smtClean="0">
                <a:cs typeface="Calibri" pitchFamily="34" charset="0"/>
              </a:rPr>
              <a:t> </a:t>
            </a:r>
            <a:r>
              <a:rPr lang="en-AU" sz="1200" b="1" baseline="0" dirty="0" smtClean="0">
                <a:cs typeface="Calibri" pitchFamily="34" charset="0"/>
              </a:rPr>
              <a:t>purpose </a:t>
            </a:r>
            <a:r>
              <a:rPr lang="en-AU" sz="1200" b="0" baseline="0" dirty="0" smtClean="0">
                <a:cs typeface="Calibri" pitchFamily="34" charset="0"/>
              </a:rPr>
              <a:t>of the </a:t>
            </a:r>
            <a:r>
              <a:rPr lang="en-AU" sz="1200" baseline="0" dirty="0" smtClean="0">
                <a:cs typeface="Calibri" pitchFamily="34" charset="0"/>
              </a:rPr>
              <a:t>logo is to </a:t>
            </a:r>
            <a:r>
              <a:rPr lang="en-AU" sz="1200" b="1" baseline="0" dirty="0" smtClean="0">
                <a:cs typeface="Calibri" pitchFamily="34" charset="0"/>
              </a:rPr>
              <a:t>c</a:t>
            </a:r>
            <a:r>
              <a:rPr lang="en-AU" sz="1200" b="1" dirty="0" smtClean="0">
                <a:cs typeface="Calibri" pitchFamily="34" charset="0"/>
              </a:rPr>
              <a:t>ommunicates to the community </a:t>
            </a:r>
            <a:r>
              <a:rPr lang="en-AU" sz="1200" dirty="0" smtClean="0">
                <a:cs typeface="Calibri" pitchFamily="34" charset="0"/>
              </a:rPr>
              <a:t>the Australian Government’s accreditation of an arrangement.</a:t>
            </a:r>
            <a:br>
              <a:rPr lang="en-AU" sz="1200" dirty="0" smtClean="0">
                <a:cs typeface="Calibri" pitchFamily="34" charset="0"/>
              </a:rPr>
            </a:br>
            <a:endParaRPr lang="en-AU" sz="1200" dirty="0" smtClean="0">
              <a:cs typeface="Calibri" pitchFamily="34" charset="0"/>
            </a:endParaRPr>
          </a:p>
          <a:p>
            <a:pPr marL="228600" indent="-228600">
              <a:spcAft>
                <a:spcPts val="1000"/>
              </a:spcAft>
              <a:buFont typeface="+mj-lt"/>
              <a:buAutoNum type="arabicPeriod"/>
            </a:pPr>
            <a:r>
              <a:rPr lang="en-AU" sz="1200" dirty="0" smtClean="0">
                <a:cs typeface="Calibri" pitchFamily="34" charset="0"/>
              </a:rPr>
              <a:t>It may </a:t>
            </a:r>
            <a:r>
              <a:rPr lang="en-AU" sz="1200" b="1" baseline="0" dirty="0" smtClean="0">
                <a:cs typeface="Calibri" pitchFamily="34" charset="0"/>
              </a:rPr>
              <a:t>p</a:t>
            </a:r>
            <a:r>
              <a:rPr lang="en-AU" sz="1200" b="1" dirty="0" smtClean="0">
                <a:cs typeface="Calibri" pitchFamily="34" charset="0"/>
              </a:rPr>
              <a:t>rovide an incentive for interested parties to seek accreditation.</a:t>
            </a:r>
          </a:p>
          <a:p>
            <a:pPr marL="228600" indent="-228600">
              <a:spcAft>
                <a:spcPts val="1000"/>
              </a:spcAft>
              <a:buFont typeface="+mj-lt"/>
              <a:buAutoNum type="arabicPeriod"/>
            </a:pPr>
            <a:endParaRPr lang="en-AU" sz="1200" b="1" dirty="0" smtClean="0">
              <a:cs typeface="Calibri" pitchFamily="34" charset="0"/>
            </a:endParaRPr>
          </a:p>
          <a:p>
            <a:pPr marL="228600" indent="-228600">
              <a:buFont typeface="+mj-lt"/>
              <a:buAutoNum type="arabicPeriod"/>
            </a:pPr>
            <a:r>
              <a:rPr lang="en-AU" sz="1200" b="1" kern="1200" dirty="0" smtClean="0">
                <a:solidFill>
                  <a:schemeClr val="tx1"/>
                </a:solidFill>
                <a:latin typeface="+mn-lt"/>
                <a:ea typeface="+mn-ea"/>
                <a:cs typeface="+mn-cs"/>
              </a:rPr>
              <a:t>Protecting</a:t>
            </a:r>
            <a:r>
              <a:rPr lang="en-AU" sz="1200" b="1" kern="1200" baseline="0" dirty="0" smtClean="0">
                <a:solidFill>
                  <a:schemeClr val="tx1"/>
                </a:solidFill>
                <a:latin typeface="+mn-lt"/>
                <a:ea typeface="+mn-ea"/>
                <a:cs typeface="+mn-cs"/>
              </a:rPr>
              <a:t> and maintaining the value of the logo is essential </a:t>
            </a:r>
            <a:r>
              <a:rPr lang="en-AU" sz="1200" kern="1200" baseline="0" dirty="0" smtClean="0">
                <a:solidFill>
                  <a:schemeClr val="tx1"/>
                </a:solidFill>
                <a:latin typeface="+mn-lt"/>
                <a:ea typeface="+mn-ea"/>
                <a:cs typeface="+mn-cs"/>
              </a:rPr>
              <a:t>to maintain the credibility of the logo and the accreditation program. </a:t>
            </a:r>
          </a:p>
          <a:p>
            <a:pPr marL="228600" indent="-228600">
              <a:buFont typeface="+mj-lt"/>
              <a:buAutoNum type="arabicPeriod"/>
            </a:pPr>
            <a:endParaRPr lang="en-AU" sz="1200" kern="1200" baseline="0" dirty="0" smtClean="0">
              <a:solidFill>
                <a:schemeClr val="tx1"/>
              </a:solidFill>
              <a:latin typeface="+mn-lt"/>
              <a:ea typeface="+mn-ea"/>
              <a:cs typeface="+mn-cs"/>
            </a:endParaRPr>
          </a:p>
          <a:p>
            <a:pPr marL="228600" indent="-228600">
              <a:buFont typeface="+mj-lt"/>
              <a:buAutoNum type="arabicPeriod"/>
            </a:pPr>
            <a:r>
              <a:rPr lang="en-AU" sz="1200" b="1" kern="1200" dirty="0" smtClean="0">
                <a:solidFill>
                  <a:schemeClr val="tx1"/>
                </a:solidFill>
                <a:latin typeface="+mn-lt"/>
                <a:ea typeface="+mn-ea"/>
                <a:cs typeface="+mn-cs"/>
              </a:rPr>
              <a:t>Key considerations underpinning appropriate use </a:t>
            </a:r>
            <a:r>
              <a:rPr lang="en-AU" sz="1200" kern="1200" dirty="0" smtClean="0">
                <a:solidFill>
                  <a:schemeClr val="tx1"/>
                </a:solidFill>
                <a:latin typeface="+mn-lt"/>
                <a:ea typeface="+mn-ea"/>
                <a:cs typeface="+mn-cs"/>
              </a:rPr>
              <a:t>of the logo are: </a:t>
            </a:r>
          </a:p>
          <a:p>
            <a:pPr marL="685800" lvl="1" indent="-228600">
              <a:buFont typeface="Arial" pitchFamily="34" charset="0"/>
              <a:buChar char="•"/>
            </a:pPr>
            <a:r>
              <a:rPr lang="en-AU" sz="1200" kern="1200" dirty="0" smtClean="0">
                <a:solidFill>
                  <a:schemeClr val="tx1"/>
                </a:solidFill>
                <a:latin typeface="+mn-lt"/>
                <a:ea typeface="+mn-ea"/>
                <a:cs typeface="+mn-cs"/>
              </a:rPr>
              <a:t>to protect the credibility of the logo by minimising any risks associated with the exposure and misuse of the logo; and </a:t>
            </a:r>
          </a:p>
          <a:p>
            <a:pPr marL="685800" lvl="1" indent="-228600">
              <a:buFont typeface="Arial" pitchFamily="34" charset="0"/>
              <a:buChar char="•"/>
            </a:pPr>
            <a:r>
              <a:rPr lang="en-AU" sz="1200" kern="1200" dirty="0" smtClean="0">
                <a:solidFill>
                  <a:schemeClr val="tx1"/>
                </a:solidFill>
                <a:latin typeface="+mn-lt"/>
                <a:ea typeface="+mn-ea"/>
                <a:cs typeface="+mn-cs"/>
              </a:rPr>
              <a:t>ensuring administration efficiencies in the management of the logo.</a:t>
            </a:r>
          </a:p>
          <a:p>
            <a:pPr marL="685800" lvl="1" indent="-228600">
              <a:buFont typeface="Arial" pitchFamily="34" charset="0"/>
              <a:buChar char="•"/>
            </a:pPr>
            <a:endParaRPr lang="en-AU" sz="1200" kern="1200" dirty="0" smtClean="0">
              <a:solidFill>
                <a:schemeClr val="tx1"/>
              </a:solidFill>
              <a:latin typeface="+mn-lt"/>
              <a:ea typeface="+mn-ea"/>
              <a:cs typeface="+mn-cs"/>
            </a:endParaRPr>
          </a:p>
          <a:p>
            <a:pPr marL="228600" indent="-228600">
              <a:buFont typeface="+mj-lt"/>
              <a:buAutoNum type="arabicPeriod"/>
            </a:pPr>
            <a:r>
              <a:rPr lang="en-AU" sz="1200" kern="1200" baseline="0" dirty="0" smtClean="0">
                <a:solidFill>
                  <a:schemeClr val="tx1"/>
                </a:solidFill>
                <a:latin typeface="+mn-lt"/>
                <a:ea typeface="+mn-ea"/>
                <a:cs typeface="+mn-cs"/>
              </a:rPr>
              <a:t>It is important to </a:t>
            </a:r>
            <a:r>
              <a:rPr lang="en-AU" sz="1200" b="1" kern="1200" baseline="0" dirty="0" smtClean="0">
                <a:solidFill>
                  <a:schemeClr val="tx1"/>
                </a:solidFill>
                <a:latin typeface="+mn-lt"/>
                <a:ea typeface="+mn-ea"/>
                <a:cs typeface="+mn-cs"/>
              </a:rPr>
              <a:t>strike a balance between providing adequate flexibility</a:t>
            </a:r>
            <a:r>
              <a:rPr lang="en-AU" sz="1200" kern="1200" baseline="0" dirty="0" smtClean="0">
                <a:solidFill>
                  <a:schemeClr val="tx1"/>
                </a:solidFill>
                <a:latin typeface="+mn-lt"/>
                <a:ea typeface="+mn-ea"/>
                <a:cs typeface="+mn-cs"/>
              </a:rPr>
              <a:t> to arrangements on how it is used, and </a:t>
            </a:r>
            <a:r>
              <a:rPr lang="en-AU" sz="1200" b="1" kern="1200" baseline="0" dirty="0" smtClean="0">
                <a:solidFill>
                  <a:schemeClr val="tx1"/>
                </a:solidFill>
                <a:latin typeface="+mn-lt"/>
                <a:ea typeface="+mn-ea"/>
                <a:cs typeface="+mn-cs"/>
              </a:rPr>
              <a:t>protecting the logo against inappropriate or undesirable use</a:t>
            </a:r>
            <a:r>
              <a:rPr lang="en-AU" sz="1200" kern="1200" baseline="0" dirty="0" smtClean="0">
                <a:solidFill>
                  <a:schemeClr val="tx1"/>
                </a:solidFill>
                <a:latin typeface="+mn-lt"/>
                <a:ea typeface="+mn-ea"/>
                <a:cs typeface="+mn-cs"/>
              </a:rPr>
              <a:t>. </a:t>
            </a:r>
          </a:p>
          <a:p>
            <a:pPr marL="228600" indent="-228600">
              <a:buFont typeface="+mj-lt"/>
              <a:buAutoNum type="arabicPeriod"/>
            </a:pPr>
            <a:endParaRPr lang="en-AU" sz="1200" kern="1200" baseline="0" dirty="0" smtClean="0">
              <a:solidFill>
                <a:schemeClr val="tx1"/>
              </a:solidFill>
              <a:latin typeface="+mn-lt"/>
              <a:ea typeface="+mn-ea"/>
              <a:cs typeface="+mn-cs"/>
            </a:endParaRPr>
          </a:p>
          <a:p>
            <a:pPr marL="228600" indent="-228600">
              <a:buFont typeface="+mj-lt"/>
              <a:buAutoNum type="arabicPeriod"/>
            </a:pPr>
            <a:r>
              <a:rPr lang="en-AU" sz="1200" b="1" kern="1200" dirty="0" smtClean="0">
                <a:solidFill>
                  <a:schemeClr val="tx1"/>
                </a:solidFill>
                <a:latin typeface="+mn-lt"/>
                <a:ea typeface="+mn-ea"/>
                <a:cs typeface="+mn-cs"/>
              </a:rPr>
              <a:t>Specific measures to protect the logo from misuse will be through a combination of conditions on accreditation </a:t>
            </a:r>
            <a:r>
              <a:rPr lang="en-AU" sz="1200" kern="1200" dirty="0" smtClean="0">
                <a:solidFill>
                  <a:schemeClr val="tx1"/>
                </a:solidFill>
                <a:latin typeface="+mn-lt"/>
                <a:ea typeface="+mn-ea"/>
                <a:cs typeface="+mn-cs"/>
              </a:rPr>
              <a:t>(identified in the ministerial determination), </a:t>
            </a:r>
            <a:r>
              <a:rPr lang="en-AU" sz="1200" b="1" kern="1200" dirty="0" smtClean="0">
                <a:solidFill>
                  <a:schemeClr val="tx1"/>
                </a:solidFill>
                <a:latin typeface="+mn-lt"/>
                <a:ea typeface="+mn-ea"/>
                <a:cs typeface="+mn-cs"/>
              </a:rPr>
              <a:t>remedies under the Australian Consumer Law, and Commonwealth copyright in the logo</a:t>
            </a:r>
            <a:r>
              <a:rPr lang="en-AU" sz="1200" kern="1200" dirty="0" smtClean="0">
                <a:solidFill>
                  <a:schemeClr val="tx1"/>
                </a:solidFill>
                <a:latin typeface="+mn-lt"/>
                <a:ea typeface="+mn-ea"/>
                <a:cs typeface="+mn-cs"/>
              </a:rPr>
              <a:t>.</a:t>
            </a:r>
            <a:endParaRPr lang="en-AU" sz="1200" b="1" dirty="0" smtClean="0">
              <a:cs typeface="Calibri" pitchFamily="34" charset="0"/>
            </a:endParaRPr>
          </a:p>
          <a:p>
            <a:endParaRPr lang="en-AU" dirty="0"/>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Aft>
                <a:spcPts val="1000"/>
              </a:spcAft>
              <a:buFont typeface="+mj-lt"/>
              <a:buAutoNum type="arabicPeriod"/>
            </a:pPr>
            <a:r>
              <a:rPr lang="en-AU" sz="1200" b="1" dirty="0" smtClean="0">
                <a:cs typeface="Calibri" pitchFamily="34" charset="0"/>
              </a:rPr>
              <a:t>Administrators and members of arrangements will be allowed use of the logo in accordance with the conditions of accreditation</a:t>
            </a:r>
            <a:r>
              <a:rPr lang="en-AU" sz="1200" b="0" dirty="0" smtClean="0">
                <a:cs typeface="Calibri" pitchFamily="34" charset="0"/>
              </a:rPr>
              <a:t>.</a:t>
            </a:r>
            <a:r>
              <a:rPr lang="en-AU" sz="1200" b="0" baseline="0" dirty="0" smtClean="0">
                <a:cs typeface="Calibri" pitchFamily="34" charset="0"/>
              </a:rPr>
              <a:t> </a:t>
            </a:r>
            <a:br>
              <a:rPr lang="en-AU" sz="1200" b="0" baseline="0" dirty="0" smtClean="0">
                <a:cs typeface="Calibri" pitchFamily="34" charset="0"/>
              </a:rPr>
            </a:br>
            <a:endParaRPr lang="en-AU" sz="1200" b="0" baseline="0" dirty="0" smtClean="0">
              <a:cs typeface="Calibri" pitchFamily="34" charset="0"/>
            </a:endParaRPr>
          </a:p>
          <a:p>
            <a:pPr marL="228600" indent="-228600">
              <a:spcAft>
                <a:spcPts val="1000"/>
              </a:spcAft>
              <a:buFont typeface="+mj-lt"/>
              <a:buAutoNum type="arabicPeriod"/>
            </a:pPr>
            <a:r>
              <a:rPr lang="en-AU" sz="1200" b="1" baseline="0" dirty="0" smtClean="0">
                <a:cs typeface="Calibri" pitchFamily="34" charset="0"/>
              </a:rPr>
              <a:t>Guidelines</a:t>
            </a:r>
            <a:r>
              <a:rPr lang="en-AU" sz="1200" b="0" baseline="0" dirty="0" smtClean="0">
                <a:cs typeface="Calibri" pitchFamily="34" charset="0"/>
              </a:rPr>
              <a:t> on the conditions of use of the logo will be developed and provided to administrators once accreditation is granted. </a:t>
            </a:r>
            <a:br>
              <a:rPr lang="en-AU" sz="1200" b="0" baseline="0" dirty="0" smtClean="0">
                <a:cs typeface="Calibri" pitchFamily="34" charset="0"/>
              </a:rPr>
            </a:br>
            <a:endParaRPr lang="en-AU" sz="1200" b="0" baseline="0" dirty="0" smtClean="0">
              <a:cs typeface="Calibri" pitchFamily="34" charset="0"/>
            </a:endParaRPr>
          </a:p>
          <a:p>
            <a:pPr marL="228600" indent="-228600">
              <a:spcAft>
                <a:spcPts val="1000"/>
              </a:spcAft>
              <a:buFont typeface="+mj-lt"/>
              <a:buAutoNum type="arabicPeriod"/>
            </a:pPr>
            <a:r>
              <a:rPr lang="en-AU" sz="1200" b="1" baseline="0" dirty="0" smtClean="0">
                <a:cs typeface="Calibri" pitchFamily="34" charset="0"/>
              </a:rPr>
              <a:t>Controls on the use</a:t>
            </a:r>
            <a:r>
              <a:rPr lang="en-AU" sz="1200" b="0" baseline="0" dirty="0" smtClean="0">
                <a:cs typeface="Calibri" pitchFamily="34" charset="0"/>
              </a:rPr>
              <a:t> relate to the level of risk associated with different communications channels in terms of inappropriate or potential misuse of the logo.</a:t>
            </a:r>
            <a:br>
              <a:rPr lang="en-AU" sz="1200" b="0" baseline="0" dirty="0" smtClean="0">
                <a:cs typeface="Calibri" pitchFamily="34" charset="0"/>
              </a:rPr>
            </a:br>
            <a:endParaRPr lang="en-AU" sz="1200" b="0" baseline="0" dirty="0" smtClean="0">
              <a:cs typeface="Calibri" pitchFamily="34" charset="0"/>
            </a:endParaRPr>
          </a:p>
          <a:p>
            <a:pPr marL="228600" indent="-228600">
              <a:spcAft>
                <a:spcPts val="1000"/>
              </a:spcAft>
              <a:buFont typeface="+mj-lt"/>
              <a:buAutoNum type="arabicPeriod"/>
            </a:pPr>
            <a:r>
              <a:rPr lang="en-AU" sz="1200" b="1" baseline="0" dirty="0" smtClean="0">
                <a:cs typeface="Calibri" pitchFamily="34" charset="0"/>
              </a:rPr>
              <a:t>Specific conditions for use </a:t>
            </a:r>
            <a:r>
              <a:rPr lang="en-AU" sz="1200" b="0" baseline="0" dirty="0" smtClean="0">
                <a:cs typeface="Calibri" pitchFamily="34" charset="0"/>
              </a:rPr>
              <a:t>will be set out in the conditions on accreditation for each arrangement. </a:t>
            </a:r>
          </a:p>
          <a:p>
            <a:pPr marL="228600" indent="-228600">
              <a:spcAft>
                <a:spcPts val="1000"/>
              </a:spcAft>
              <a:buFont typeface="+mj-lt"/>
              <a:buNone/>
            </a:pPr>
            <a:endParaRPr lang="en-AU" sz="1200" b="0" baseline="0" dirty="0" smtClean="0">
              <a:cs typeface="Calibri" pitchFamily="34" charset="0"/>
            </a:endParaRPr>
          </a:p>
          <a:p>
            <a:pPr marL="228600" indent="-228600">
              <a:spcAft>
                <a:spcPts val="1000"/>
              </a:spcAft>
              <a:buFont typeface="+mj-lt"/>
              <a:buNone/>
            </a:pPr>
            <a:r>
              <a:rPr lang="en-AU" sz="1200" b="0" baseline="0" dirty="0" smtClean="0">
                <a:cs typeface="Calibri" pitchFamily="34" charset="0"/>
              </a:rPr>
              <a:t>5.   Use of the logo </a:t>
            </a:r>
            <a:r>
              <a:rPr lang="en-AU" sz="1200" b="1" baseline="0" dirty="0" smtClean="0">
                <a:cs typeface="Calibri" pitchFamily="34" charset="0"/>
              </a:rPr>
              <a:t>will generally not be permitted </a:t>
            </a:r>
            <a:r>
              <a:rPr lang="en-AU" sz="1200" b="0" baseline="0" dirty="0" smtClean="0">
                <a:cs typeface="Calibri" pitchFamily="34" charset="0"/>
              </a:rPr>
              <a:t>on </a:t>
            </a:r>
            <a:r>
              <a:rPr lang="en-AU" sz="1200" b="0" u="sng" baseline="0" dirty="0" smtClean="0">
                <a:cs typeface="Calibri" pitchFamily="34" charset="0"/>
              </a:rPr>
              <a:t>products, product packaging, or transport. </a:t>
            </a:r>
            <a:r>
              <a:rPr lang="en-AU" sz="1200" b="0" u="none" baseline="0" dirty="0" smtClean="0">
                <a:cs typeface="Calibri" pitchFamily="34" charset="0"/>
              </a:rPr>
              <a:t>This is to avoid potential for confusion about the basis on which accreditation has been granted and other adverse consequences.  </a:t>
            </a:r>
            <a:br>
              <a:rPr lang="en-AU" sz="1200" b="0" u="none" baseline="0" dirty="0" smtClean="0">
                <a:cs typeface="Calibri" pitchFamily="34" charset="0"/>
              </a:rPr>
            </a:br>
            <a:endParaRPr lang="en-AU" sz="1200" kern="1200" dirty="0" smtClean="0">
              <a:solidFill>
                <a:schemeClr val="tx1"/>
              </a:solidFill>
              <a:latin typeface="+mn-lt"/>
              <a:ea typeface="+mn-ea"/>
              <a:cs typeface="+mn-cs"/>
            </a:endParaRPr>
          </a:p>
          <a:p>
            <a:pPr marL="228600" indent="-228600">
              <a:spcAft>
                <a:spcPts val="1000"/>
              </a:spcAft>
              <a:buFont typeface="+mj-lt"/>
              <a:buNone/>
            </a:pPr>
            <a:r>
              <a:rPr lang="en-AU" sz="1200" b="0" baseline="0" dirty="0" smtClean="0">
                <a:cs typeface="Calibri" pitchFamily="34" charset="0"/>
              </a:rPr>
              <a:t>6.   Administrators will need to </a:t>
            </a:r>
            <a:r>
              <a:rPr lang="en-AU" sz="1200" b="1" baseline="0" dirty="0" smtClean="0">
                <a:cs typeface="Calibri" pitchFamily="34" charset="0"/>
              </a:rPr>
              <a:t>advise of any proposed changes to the use of the logo and who is using the logo</a:t>
            </a:r>
            <a:r>
              <a:rPr lang="en-AU" sz="1200" b="0" baseline="0" dirty="0" smtClean="0">
                <a:cs typeface="Calibri" pitchFamily="34" charset="0"/>
              </a:rPr>
              <a:t>. The identification of who is using the logo will assist in avoiding free-riders. </a:t>
            </a:r>
          </a:p>
          <a:p>
            <a:endParaRPr lang="en-AU" dirty="0" smtClean="0">
              <a:ea typeface="ＭＳ Ｐゴシック" pitchFamily="34"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398E55CC-C509-471A-B32F-0EA5436D09FB}" type="slidenum">
              <a:rPr lang="en-AU" smtClean="0"/>
              <a:pPr/>
              <a:t>11</a:t>
            </a:fld>
            <a:endParaRPr lang="en-AU"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spcBef>
                <a:spcPts val="0"/>
              </a:spcBef>
              <a:spcAft>
                <a:spcPts val="1000"/>
              </a:spcAft>
              <a:buAutoNum type="arabicPeriod"/>
            </a:pPr>
            <a:r>
              <a:rPr lang="en-AU" dirty="0" smtClean="0"/>
              <a:t>Under section 108A of the Act</a:t>
            </a:r>
            <a:r>
              <a:rPr lang="en-AU" baseline="0" dirty="0" smtClean="0"/>
              <a:t> </a:t>
            </a:r>
            <a:r>
              <a:rPr lang="en-AU" b="1" baseline="0" dirty="0" smtClean="0"/>
              <a:t>the Minister is required to publish</a:t>
            </a:r>
            <a:r>
              <a:rPr lang="en-AU" baseline="0" dirty="0" smtClean="0"/>
              <a:t>, before the end of each financial year, </a:t>
            </a:r>
            <a:r>
              <a:rPr lang="en-AU" b="1" baseline="0" dirty="0" smtClean="0"/>
              <a:t>a list of product classes that the Minister is proposing to consider, during the next financial year, whether some form of regulation or accreditation under the Act is appropriate</a:t>
            </a:r>
            <a:r>
              <a:rPr lang="en-AU" baseline="0" dirty="0" smtClean="0"/>
              <a:t>. </a:t>
            </a:r>
          </a:p>
          <a:p>
            <a:pPr marL="228600" indent="-228600">
              <a:spcBef>
                <a:spcPts val="0"/>
              </a:spcBef>
              <a:spcAft>
                <a:spcPts val="1000"/>
              </a:spcAft>
              <a:buAutoNum type="arabicPeriod"/>
            </a:pPr>
            <a:endParaRPr lang="en-AU" baseline="0" dirty="0" smtClean="0"/>
          </a:p>
          <a:p>
            <a:pPr marL="228600" indent="-228600">
              <a:spcBef>
                <a:spcPts val="0"/>
              </a:spcBef>
              <a:spcAft>
                <a:spcPts val="1000"/>
              </a:spcAft>
              <a:buAutoNum type="arabicPeriod"/>
            </a:pPr>
            <a:r>
              <a:rPr lang="en-AU" b="1" baseline="0" dirty="0" smtClean="0"/>
              <a:t>The listing must include the reason</a:t>
            </a:r>
            <a:r>
              <a:rPr lang="en-AU" baseline="0" dirty="0" smtClean="0"/>
              <a:t>, or reasons, why the Minister is proposing to consider those product classes.</a:t>
            </a:r>
          </a:p>
          <a:p>
            <a:pPr marL="228600" indent="-228600">
              <a:spcBef>
                <a:spcPts val="0"/>
              </a:spcBef>
              <a:spcAft>
                <a:spcPts val="1000"/>
              </a:spcAft>
              <a:buAutoNum type="arabicPeriod"/>
            </a:pPr>
            <a:endParaRPr lang="en-AU" baseline="0" dirty="0" smtClean="0"/>
          </a:p>
          <a:p>
            <a:pPr marL="228600" indent="-228600">
              <a:spcBef>
                <a:spcPts val="0"/>
              </a:spcBef>
              <a:spcAft>
                <a:spcPts val="1000"/>
              </a:spcAft>
              <a:buAutoNum type="arabicPeriod"/>
            </a:pPr>
            <a:r>
              <a:rPr lang="en-AU" b="1" baseline="0" dirty="0" smtClean="0"/>
              <a:t>The</a:t>
            </a:r>
            <a:r>
              <a:rPr lang="en-AU" baseline="0" dirty="0" smtClean="0"/>
              <a:t> </a:t>
            </a:r>
            <a:r>
              <a:rPr lang="en-AU" b="1" baseline="0" dirty="0" smtClean="0"/>
              <a:t>intent of the list</a:t>
            </a:r>
            <a:r>
              <a:rPr lang="en-AU" baseline="0" dirty="0" smtClean="0"/>
              <a:t> is to provide notice at least </a:t>
            </a:r>
            <a:r>
              <a:rPr lang="en-AU" b="1" baseline="0" dirty="0" smtClean="0"/>
              <a:t>12 months in advance of any action </a:t>
            </a:r>
            <a:r>
              <a:rPr lang="en-AU" baseline="0" dirty="0" smtClean="0"/>
              <a:t>that may result in developing an arrangement for a new class of products</a:t>
            </a:r>
          </a:p>
          <a:p>
            <a:pPr lvl="1">
              <a:spcBef>
                <a:spcPts val="0"/>
              </a:spcBef>
              <a:spcAft>
                <a:spcPts val="1000"/>
              </a:spcAft>
              <a:buFont typeface="Arial" pitchFamily="34" charset="0"/>
              <a:buNone/>
            </a:pPr>
            <a:endParaRPr lang="en-AU" baseline="0" dirty="0" smtClean="0"/>
          </a:p>
          <a:p>
            <a:pPr marL="228600" lvl="0" indent="-228600">
              <a:spcBef>
                <a:spcPts val="0"/>
              </a:spcBef>
              <a:spcAft>
                <a:spcPts val="1000"/>
              </a:spcAft>
              <a:buFont typeface="+mj-lt"/>
              <a:buAutoNum type="arabicPeriod"/>
            </a:pPr>
            <a:r>
              <a:rPr lang="en-AU" baseline="0" dirty="0" smtClean="0"/>
              <a:t>The first list is required to be published by the </a:t>
            </a:r>
            <a:r>
              <a:rPr lang="en-AU" b="1" baseline="0" dirty="0" smtClean="0"/>
              <a:t>end of 2012-13</a:t>
            </a:r>
            <a:r>
              <a:rPr lang="en-AU" baseline="0" dirty="0" smtClean="0"/>
              <a:t>. It will be published on the department’s website and tabled in both houses of Parliament.</a:t>
            </a:r>
          </a:p>
          <a:p>
            <a:pPr marL="228600" lvl="0" indent="-228600">
              <a:spcBef>
                <a:spcPts val="0"/>
              </a:spcBef>
              <a:spcAft>
                <a:spcPts val="1000"/>
              </a:spcAft>
              <a:buFont typeface="+mj-lt"/>
              <a:buAutoNum type="arabicPeriod"/>
            </a:pPr>
            <a:endParaRPr lang="en-AU" baseline="0" dirty="0" smtClean="0"/>
          </a:p>
          <a:p>
            <a:pPr marL="228600" lvl="0" indent="-228600">
              <a:spcBef>
                <a:spcPts val="0"/>
              </a:spcBef>
              <a:spcAft>
                <a:spcPts val="1000"/>
              </a:spcAft>
              <a:buFont typeface="+mj-lt"/>
              <a:buAutoNum type="arabicPeriod"/>
            </a:pPr>
            <a:r>
              <a:rPr lang="en-AU" baseline="0" dirty="0" smtClean="0"/>
              <a:t>In preparing the list of product classes, </a:t>
            </a:r>
            <a:r>
              <a:rPr lang="en-AU" b="1" baseline="0" dirty="0" smtClean="0"/>
              <a:t>the Minister may consider</a:t>
            </a:r>
            <a:r>
              <a:rPr lang="en-AU" baseline="0" dirty="0" smtClean="0"/>
              <a:t>:</a:t>
            </a:r>
          </a:p>
          <a:p>
            <a:pPr lvl="1">
              <a:spcBef>
                <a:spcPts val="0"/>
              </a:spcBef>
              <a:spcAft>
                <a:spcPts val="1000"/>
              </a:spcAft>
              <a:buFont typeface="Arial" pitchFamily="34" charset="0"/>
              <a:buChar char="•"/>
            </a:pPr>
            <a:r>
              <a:rPr lang="en-AU" baseline="0" dirty="0" smtClean="0"/>
              <a:t>Whether the </a:t>
            </a:r>
            <a:r>
              <a:rPr lang="en-AU" b="1" baseline="0" dirty="0" smtClean="0"/>
              <a:t>product stewardship criteria </a:t>
            </a:r>
            <a:r>
              <a:rPr lang="en-AU" baseline="0" dirty="0" smtClean="0"/>
              <a:t>(section 5 of the Act) are satisfied for those classes of products; and</a:t>
            </a:r>
          </a:p>
          <a:p>
            <a:pPr lvl="1">
              <a:spcBef>
                <a:spcPts val="0"/>
              </a:spcBef>
              <a:spcAft>
                <a:spcPts val="1000"/>
              </a:spcAft>
              <a:buFont typeface="Arial" pitchFamily="34" charset="0"/>
              <a:buChar char="•"/>
            </a:pPr>
            <a:r>
              <a:rPr lang="en-AU" baseline="0" dirty="0" smtClean="0"/>
              <a:t>Whether </a:t>
            </a:r>
            <a:r>
              <a:rPr lang="en-AU" b="1" baseline="0" dirty="0" smtClean="0"/>
              <a:t>one or more of the following apply</a:t>
            </a:r>
            <a:r>
              <a:rPr lang="en-AU" baseline="0" dirty="0" smtClean="0"/>
              <a:t>:</a:t>
            </a:r>
          </a:p>
          <a:p>
            <a:pPr lvl="2">
              <a:spcBef>
                <a:spcPts val="0"/>
              </a:spcBef>
              <a:spcAft>
                <a:spcPts val="1000"/>
              </a:spcAft>
              <a:buFont typeface="Wingdings" pitchFamily="2" charset="2"/>
              <a:buChar char="ü"/>
            </a:pPr>
            <a:r>
              <a:rPr lang="en-AU" baseline="0" dirty="0" smtClean="0"/>
              <a:t>Reusing, recycling, recovering, treating or disposing of the products involves a significant cost to governments</a:t>
            </a:r>
          </a:p>
          <a:p>
            <a:pPr lvl="2">
              <a:spcBef>
                <a:spcPts val="0"/>
              </a:spcBef>
              <a:spcAft>
                <a:spcPts val="1000"/>
              </a:spcAft>
              <a:buFont typeface="Wingdings" pitchFamily="2" charset="2"/>
              <a:buChar char="ü"/>
            </a:pPr>
            <a:r>
              <a:rPr lang="en-AU" baseline="0" dirty="0" smtClean="0"/>
              <a:t>The consumer is willing to pay for action</a:t>
            </a:r>
          </a:p>
          <a:p>
            <a:pPr lvl="2">
              <a:spcBef>
                <a:spcPts val="0"/>
              </a:spcBef>
              <a:spcAft>
                <a:spcPts val="1000"/>
              </a:spcAft>
              <a:buFont typeface="Wingdings" pitchFamily="2" charset="2"/>
              <a:buChar char="ü"/>
            </a:pPr>
            <a:r>
              <a:rPr lang="en-AU" baseline="0" dirty="0" smtClean="0"/>
              <a:t>Taking action will offer business opportunities that would contribute to the economy</a:t>
            </a:r>
          </a:p>
          <a:p>
            <a:endParaRPr lang="en-AU" baseline="0" dirty="0" smtClean="0"/>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12</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mj-lt"/>
              <a:buAutoNum type="arabicPeriod"/>
            </a:pPr>
            <a:r>
              <a:rPr lang="en-AU" sz="1200" b="1" dirty="0" smtClean="0"/>
              <a:t>Section 108B of</a:t>
            </a:r>
            <a:r>
              <a:rPr lang="en-AU" sz="1200" b="1" baseline="0" dirty="0" smtClean="0"/>
              <a:t> the Act </a:t>
            </a:r>
            <a:r>
              <a:rPr lang="en-AU" sz="1200" baseline="0" dirty="0" smtClean="0"/>
              <a:t>establishes the Product Stewardship Advisory Group.</a:t>
            </a:r>
          </a:p>
          <a:p>
            <a:pPr marL="342900" indent="-342900">
              <a:buFont typeface="+mj-lt"/>
              <a:buAutoNum type="arabicPeriod"/>
            </a:pPr>
            <a:endParaRPr lang="en-AU" sz="1200" baseline="0" dirty="0" smtClean="0"/>
          </a:p>
          <a:p>
            <a:pPr marL="342900" indent="-342900">
              <a:buFont typeface="+mj-lt"/>
              <a:buAutoNum type="arabicPeriod"/>
            </a:pPr>
            <a:r>
              <a:rPr lang="en-AU" sz="1200" dirty="0" smtClean="0"/>
              <a:t>The Advisory Group will consist of up to nine members and a Chair. It</a:t>
            </a:r>
            <a:r>
              <a:rPr lang="en-AU" sz="1200" baseline="0" dirty="0" smtClean="0"/>
              <a:t> </a:t>
            </a:r>
            <a:r>
              <a:rPr lang="en-AU" sz="1200" dirty="0" smtClean="0"/>
              <a:t>will </a:t>
            </a:r>
            <a:r>
              <a:rPr lang="en-AU" sz="1200" b="1" dirty="0" smtClean="0"/>
              <a:t>gather information using its own sources </a:t>
            </a:r>
            <a:r>
              <a:rPr lang="en-AU" sz="1200" dirty="0" smtClean="0"/>
              <a:t>in order to provide advice to the Minister. </a:t>
            </a:r>
          </a:p>
          <a:p>
            <a:pPr marL="342900" lvl="0" indent="-342900">
              <a:buFont typeface="+mj-lt"/>
              <a:buAutoNum type="arabicPeriod"/>
            </a:pPr>
            <a:endParaRPr lang="en-AU" sz="1200" dirty="0" smtClean="0"/>
          </a:p>
          <a:p>
            <a:pPr marL="342900" marR="0" lvl="0" indent="-342900" algn="l" defTabSz="914400" rtl="0" eaLnBrk="1" fontAlgn="base" latinLnBrk="0" hangingPunct="1">
              <a:lnSpc>
                <a:spcPct val="100000"/>
              </a:lnSpc>
              <a:spcBef>
                <a:spcPct val="30000"/>
              </a:spcBef>
              <a:spcAft>
                <a:spcPct val="0"/>
              </a:spcAft>
              <a:buClrTx/>
              <a:buSzTx/>
              <a:buFont typeface="+mj-lt"/>
              <a:buAutoNum type="arabicPeriod"/>
              <a:tabLst/>
              <a:defRPr/>
            </a:pPr>
            <a:r>
              <a:rPr lang="en-AU" sz="1200" dirty="0" smtClean="0"/>
              <a:t>The </a:t>
            </a:r>
            <a:r>
              <a:rPr lang="en-AU" sz="1200" b="1" dirty="0" smtClean="0"/>
              <a:t>primary role </a:t>
            </a:r>
            <a:r>
              <a:rPr lang="en-AU" sz="1200" dirty="0" smtClean="0"/>
              <a:t>of the Advisory Group is </a:t>
            </a:r>
            <a:r>
              <a:rPr lang="en-AU" sz="1200" b="1" dirty="0" smtClean="0"/>
              <a:t>to provide advice to the Minister on products that may be suitable for inclusion on the</a:t>
            </a:r>
            <a:r>
              <a:rPr lang="en-AU" sz="1200" b="1" baseline="0" dirty="0" smtClean="0"/>
              <a:t> product list</a:t>
            </a:r>
            <a:r>
              <a:rPr lang="en-AU" sz="1200" dirty="0" smtClean="0"/>
              <a:t>. </a:t>
            </a:r>
          </a:p>
          <a:p>
            <a:pPr marL="342900" lvl="0" indent="-342900">
              <a:buFont typeface="+mj-lt"/>
              <a:buAutoNum type="arabicPeriod"/>
            </a:pPr>
            <a:endParaRPr lang="en-AU" sz="1200" dirty="0" smtClean="0"/>
          </a:p>
          <a:p>
            <a:pPr marL="342900" lvl="0" indent="-342900">
              <a:buFont typeface="+mj-lt"/>
              <a:buAutoNum type="arabicPeriod"/>
            </a:pPr>
            <a:r>
              <a:rPr lang="en-AU" sz="1200" dirty="0" smtClean="0"/>
              <a:t>As required by</a:t>
            </a:r>
            <a:r>
              <a:rPr lang="en-AU" sz="1200" baseline="0" dirty="0" smtClean="0"/>
              <a:t> Schedule 1 of the Act</a:t>
            </a:r>
            <a:r>
              <a:rPr lang="en-AU" sz="1200" b="1" baseline="0" dirty="0" smtClean="0"/>
              <a:t>, t</a:t>
            </a:r>
            <a:r>
              <a:rPr lang="en-AU" sz="1200" b="1" dirty="0" smtClean="0"/>
              <a:t>he following</a:t>
            </a:r>
            <a:r>
              <a:rPr lang="en-AU" sz="1200" b="1" baseline="0" dirty="0" smtClean="0"/>
              <a:t> </a:t>
            </a:r>
            <a:r>
              <a:rPr lang="en-US" sz="1200" b="1" kern="1200" dirty="0" smtClean="0">
                <a:solidFill>
                  <a:schemeClr val="tx1"/>
                </a:solidFill>
                <a:latin typeface="+mn-lt"/>
                <a:ea typeface="+mn-ea"/>
                <a:cs typeface="+mn-cs"/>
              </a:rPr>
              <a:t>stakeholder groups have been consulted </a:t>
            </a:r>
            <a:r>
              <a:rPr lang="en-US" sz="1200" kern="1200" dirty="0" smtClean="0">
                <a:solidFill>
                  <a:schemeClr val="tx1"/>
                </a:solidFill>
                <a:latin typeface="+mn-lt"/>
                <a:ea typeface="+mn-ea"/>
                <a:cs typeface="+mn-cs"/>
              </a:rPr>
              <a:t>on the appointment of members to the Advisory Group:</a:t>
            </a:r>
            <a:endParaRPr lang="en-AU" sz="1200" kern="1200" dirty="0" smtClean="0">
              <a:solidFill>
                <a:schemeClr val="tx1"/>
              </a:solidFill>
              <a:latin typeface="+mn-lt"/>
              <a:ea typeface="+mn-ea"/>
              <a:cs typeface="+mn-cs"/>
            </a:endParaRPr>
          </a:p>
          <a:p>
            <a:pPr marL="1257300" lvl="2" indent="-342900">
              <a:buFont typeface="Arial" pitchFamily="34" charset="0"/>
              <a:buChar char="•"/>
            </a:pPr>
            <a:r>
              <a:rPr lang="en-AU" sz="1200" kern="1200" dirty="0" smtClean="0">
                <a:solidFill>
                  <a:schemeClr val="tx1"/>
                </a:solidFill>
                <a:latin typeface="+mn-lt"/>
                <a:ea typeface="+mn-ea"/>
                <a:cs typeface="+mn-cs"/>
              </a:rPr>
              <a:t>groups with technical and scientific expertise</a:t>
            </a:r>
          </a:p>
          <a:p>
            <a:pPr marL="1257300" lvl="2" indent="-342900">
              <a:buFont typeface="Arial" pitchFamily="34" charset="0"/>
              <a:buChar char="•"/>
            </a:pPr>
            <a:r>
              <a:rPr lang="en-AU" sz="1200" kern="1200" dirty="0" smtClean="0">
                <a:solidFill>
                  <a:schemeClr val="tx1"/>
                </a:solidFill>
                <a:latin typeface="+mn-lt"/>
                <a:ea typeface="+mn-ea"/>
                <a:cs typeface="+mn-cs"/>
              </a:rPr>
              <a:t>industry and business groups</a:t>
            </a:r>
          </a:p>
          <a:p>
            <a:pPr marL="1257300" lvl="2" indent="-342900">
              <a:buFont typeface="Arial" pitchFamily="34" charset="0"/>
              <a:buChar char="•"/>
            </a:pPr>
            <a:r>
              <a:rPr lang="en-AU" sz="1200" kern="1200" dirty="0" smtClean="0">
                <a:solidFill>
                  <a:schemeClr val="tx1"/>
                </a:solidFill>
                <a:latin typeface="+mn-lt"/>
                <a:ea typeface="+mn-ea"/>
                <a:cs typeface="+mn-cs"/>
              </a:rPr>
              <a:t>environmental groups</a:t>
            </a:r>
          </a:p>
          <a:p>
            <a:pPr marL="1257300" lvl="2" indent="-342900">
              <a:buFont typeface="Arial" pitchFamily="34" charset="0"/>
              <a:buChar char="•"/>
            </a:pPr>
            <a:r>
              <a:rPr lang="en-AU" sz="1200" kern="1200" dirty="0" smtClean="0">
                <a:solidFill>
                  <a:schemeClr val="tx1"/>
                </a:solidFill>
                <a:latin typeface="+mn-lt"/>
                <a:ea typeface="+mn-ea"/>
                <a:cs typeface="+mn-cs"/>
              </a:rPr>
              <a:t>consumer groups</a:t>
            </a:r>
          </a:p>
          <a:p>
            <a:pPr marL="1257300" lvl="2" indent="-342900">
              <a:buFont typeface="Arial" pitchFamily="34" charset="0"/>
              <a:buChar char="•"/>
            </a:pPr>
            <a:r>
              <a:rPr lang="en-AU" sz="1200" kern="1200" dirty="0" smtClean="0">
                <a:solidFill>
                  <a:schemeClr val="tx1"/>
                </a:solidFill>
                <a:latin typeface="+mn-lt"/>
                <a:ea typeface="+mn-ea"/>
                <a:cs typeface="+mn-cs"/>
              </a:rPr>
              <a:t>groups representing local government interests and </a:t>
            </a:r>
          </a:p>
          <a:p>
            <a:pPr marL="1257300" lvl="2" indent="-342900">
              <a:buFont typeface="Arial" pitchFamily="34" charset="0"/>
              <a:buChar char="•"/>
            </a:pPr>
            <a:r>
              <a:rPr lang="en-AU" sz="1200" kern="1200" dirty="0" smtClean="0">
                <a:solidFill>
                  <a:schemeClr val="tx1"/>
                </a:solidFill>
                <a:latin typeface="+mn-lt"/>
                <a:ea typeface="+mn-ea"/>
                <a:cs typeface="+mn-cs"/>
              </a:rPr>
              <a:t>state and territory governments.</a:t>
            </a:r>
            <a:endParaRPr lang="en-AU" sz="1200" baseline="0" dirty="0" smtClean="0"/>
          </a:p>
          <a:p>
            <a:pPr marL="342900" indent="-342900">
              <a:buFont typeface="+mj-lt"/>
              <a:buAutoNum type="arabicPeriod"/>
            </a:pPr>
            <a:endParaRPr lang="en-AU" sz="1200" dirty="0" smtClean="0"/>
          </a:p>
          <a:p>
            <a:pPr marL="342900" indent="-342900">
              <a:buFont typeface="+mj-lt"/>
              <a:buNone/>
            </a:pPr>
            <a:r>
              <a:rPr lang="en-AU" sz="1200" kern="1200" dirty="0" smtClean="0">
                <a:solidFill>
                  <a:schemeClr val="tx1"/>
                </a:solidFill>
                <a:latin typeface="+mn-lt"/>
                <a:ea typeface="+mn-ea"/>
                <a:cs typeface="+mn-cs"/>
              </a:rPr>
              <a:t/>
            </a:r>
            <a:br>
              <a:rPr lang="en-AU" sz="1200" kern="1200" dirty="0" smtClean="0">
                <a:solidFill>
                  <a:schemeClr val="tx1"/>
                </a:solidFill>
                <a:latin typeface="+mn-lt"/>
                <a:ea typeface="+mn-ea"/>
                <a:cs typeface="+mn-cs"/>
              </a:rPr>
            </a:br>
            <a:endParaRPr lang="en-AU" sz="1200" kern="1200" dirty="0" smtClean="0">
              <a:solidFill>
                <a:schemeClr val="tx1"/>
              </a:solidFill>
              <a:latin typeface="+mn-lt"/>
              <a:ea typeface="+mn-ea"/>
              <a:cs typeface="+mn-cs"/>
            </a:endParaRPr>
          </a:p>
          <a:p>
            <a:pPr marL="342900" indent="-342900">
              <a:buFont typeface="+mj-lt"/>
              <a:buAutoNum type="arabicPeriod"/>
            </a:pPr>
            <a:endParaRPr lang="en-AU" sz="1600" dirty="0" smtClean="0"/>
          </a:p>
          <a:p>
            <a:pPr>
              <a:buFont typeface="Arial" pitchFamily="34" charset="0"/>
              <a:buChar char="•"/>
            </a:pPr>
            <a:endParaRPr lang="en-AU" dirty="0" smtClean="0"/>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13</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US" sz="1200" b="1" kern="1200" dirty="0" smtClean="0">
                <a:solidFill>
                  <a:schemeClr val="tx1"/>
                </a:solidFill>
                <a:latin typeface="+mn-lt"/>
                <a:ea typeface="+mn-ea"/>
                <a:cs typeface="+mn-cs"/>
              </a:rPr>
              <a:t>Expressions</a:t>
            </a:r>
            <a:r>
              <a:rPr lang="en-US" sz="1200" b="1" kern="1200" baseline="0" dirty="0" smtClean="0">
                <a:solidFill>
                  <a:schemeClr val="tx1"/>
                </a:solidFill>
                <a:latin typeface="+mn-lt"/>
                <a:ea typeface="+mn-ea"/>
                <a:cs typeface="+mn-cs"/>
              </a:rPr>
              <a:t> of interest were sought </a:t>
            </a:r>
            <a:r>
              <a:rPr lang="en-US" sz="1200" kern="1200" baseline="0" dirty="0" smtClean="0">
                <a:solidFill>
                  <a:schemeClr val="tx1"/>
                </a:solidFill>
                <a:latin typeface="+mn-lt"/>
                <a:ea typeface="+mn-ea"/>
                <a:cs typeface="+mn-cs"/>
              </a:rPr>
              <a:t>from prospective members of the Advisory Group in July 2012, including through consultation with the stakeholder groups specified by the Act.</a:t>
            </a:r>
          </a:p>
          <a:p>
            <a:pPr marL="228600" lvl="0" indent="-228600">
              <a:buFont typeface="+mj-lt"/>
              <a:buAutoNum type="arabicPeriod"/>
            </a:pPr>
            <a:endParaRPr lang="en-US" sz="1200" kern="1200" baseline="0" dirty="0" smtClean="0">
              <a:solidFill>
                <a:schemeClr val="tx1"/>
              </a:solidFill>
              <a:latin typeface="+mn-lt"/>
              <a:ea typeface="+mn-ea"/>
              <a:cs typeface="+mn-cs"/>
            </a:endParaRPr>
          </a:p>
          <a:p>
            <a:pPr marL="228600" lvl="0" indent="-228600">
              <a:buFont typeface="+mj-lt"/>
              <a:buAutoNum type="arabicPeriod"/>
            </a:pPr>
            <a:r>
              <a:rPr lang="en-US" sz="1200" kern="1200" baseline="0" dirty="0" smtClean="0">
                <a:solidFill>
                  <a:schemeClr val="tx1"/>
                </a:solidFill>
                <a:latin typeface="+mn-lt"/>
                <a:ea typeface="+mn-ea"/>
                <a:cs typeface="+mn-cs"/>
              </a:rPr>
              <a:t>The membership of the group was decided and </a:t>
            </a:r>
            <a:r>
              <a:rPr lang="en-US" sz="1200" b="1" kern="1200" baseline="0" dirty="0" smtClean="0">
                <a:solidFill>
                  <a:schemeClr val="tx1"/>
                </a:solidFill>
                <a:latin typeface="+mn-lt"/>
                <a:ea typeface="+mn-ea"/>
                <a:cs typeface="+mn-cs"/>
              </a:rPr>
              <a:t>selected members were contacted in October 2012</a:t>
            </a:r>
            <a:r>
              <a:rPr lang="en-US" sz="1200" kern="1200" baseline="0" dirty="0" smtClean="0">
                <a:solidFill>
                  <a:schemeClr val="tx1"/>
                </a:solidFill>
                <a:latin typeface="+mn-lt"/>
                <a:ea typeface="+mn-ea"/>
                <a:cs typeface="+mn-cs"/>
              </a:rPr>
              <a:t>. The formal announcement of the establishment of the group is </a:t>
            </a:r>
            <a:r>
              <a:rPr lang="en-US" sz="1200" b="1" kern="1200" baseline="0" dirty="0" smtClean="0">
                <a:solidFill>
                  <a:schemeClr val="tx1"/>
                </a:solidFill>
                <a:latin typeface="+mn-lt"/>
                <a:ea typeface="+mn-ea"/>
                <a:cs typeface="+mn-cs"/>
              </a:rPr>
              <a:t>expected in November 2012.</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The Advisory</a:t>
            </a:r>
            <a:r>
              <a:rPr lang="en-US" sz="1200" kern="1200" baseline="0" dirty="0" smtClean="0">
                <a:solidFill>
                  <a:schemeClr val="tx1"/>
                </a:solidFill>
                <a:latin typeface="+mn-lt"/>
                <a:ea typeface="+mn-ea"/>
                <a:cs typeface="+mn-cs"/>
              </a:rPr>
              <a:t> G</a:t>
            </a:r>
            <a:r>
              <a:rPr lang="en-US" sz="1200" kern="1200" dirty="0" smtClean="0">
                <a:solidFill>
                  <a:schemeClr val="tx1"/>
                </a:solidFill>
                <a:latin typeface="+mn-lt"/>
                <a:ea typeface="+mn-ea"/>
                <a:cs typeface="+mn-cs"/>
              </a:rPr>
              <a:t>roup is</a:t>
            </a:r>
            <a:r>
              <a:rPr lang="en-US" sz="1200" kern="1200" baseline="0" dirty="0" smtClean="0">
                <a:solidFill>
                  <a:schemeClr val="tx1"/>
                </a:solidFill>
                <a:latin typeface="+mn-lt"/>
                <a:ea typeface="+mn-ea"/>
                <a:cs typeface="+mn-cs"/>
              </a:rPr>
              <a:t> likely to </a:t>
            </a:r>
            <a:r>
              <a:rPr lang="en-US" sz="1200" b="1" kern="1200" dirty="0" smtClean="0">
                <a:solidFill>
                  <a:schemeClr val="tx1"/>
                </a:solidFill>
                <a:latin typeface="+mn-lt"/>
                <a:ea typeface="+mn-ea"/>
                <a:cs typeface="+mn-cs"/>
              </a:rPr>
              <a:t>hold one official face-to-face meeting each financial year </a:t>
            </a:r>
            <a:r>
              <a:rPr lang="en-US" sz="1200" kern="1200" dirty="0" smtClean="0">
                <a:solidFill>
                  <a:schemeClr val="tx1"/>
                </a:solidFill>
                <a:latin typeface="+mn-lt"/>
                <a:ea typeface="+mn-ea"/>
                <a:cs typeface="+mn-cs"/>
              </a:rPr>
              <a:t>in which it will formulate its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advice to the Minister.  An initial meeting is currently </a:t>
            </a:r>
            <a:r>
              <a:rPr lang="en-US" sz="1200" b="1" kern="1200" dirty="0" smtClean="0">
                <a:solidFill>
                  <a:schemeClr val="tx1"/>
                </a:solidFill>
                <a:latin typeface="+mn-lt"/>
                <a:ea typeface="+mn-ea"/>
                <a:cs typeface="+mn-cs"/>
              </a:rPr>
              <a:t>scheduled for December 2012</a:t>
            </a:r>
            <a:r>
              <a:rPr lang="en-US" sz="1200" kern="1200" dirty="0" smtClean="0">
                <a:solidFill>
                  <a:schemeClr val="tx1"/>
                </a:solidFill>
                <a:latin typeface="+mn-lt"/>
                <a:ea typeface="+mn-ea"/>
                <a:cs typeface="+mn-cs"/>
              </a:rPr>
              <a:t>.</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The Advisory Group </a:t>
            </a:r>
            <a:r>
              <a:rPr lang="en-US" sz="1200" b="1" kern="1200" dirty="0" smtClean="0">
                <a:solidFill>
                  <a:schemeClr val="tx1"/>
                </a:solidFill>
                <a:latin typeface="+mn-lt"/>
                <a:ea typeface="+mn-ea"/>
                <a:cs typeface="+mn-cs"/>
              </a:rPr>
              <a:t>will produce a letter of advice for the Minister </a:t>
            </a:r>
            <a:r>
              <a:rPr lang="en-US" sz="1200" kern="1200" dirty="0" smtClean="0">
                <a:solidFill>
                  <a:schemeClr val="tx1"/>
                </a:solidFill>
                <a:latin typeface="+mn-lt"/>
                <a:ea typeface="+mn-ea"/>
                <a:cs typeface="+mn-cs"/>
              </a:rPr>
              <a:t>each financial year.</a:t>
            </a:r>
          </a:p>
          <a:p>
            <a:pPr marL="685800" lvl="1" indent="-228600">
              <a:buFont typeface="Arial" pitchFamily="34" charset="0"/>
              <a:buChar char="•"/>
            </a:pPr>
            <a:r>
              <a:rPr lang="en-US" sz="1200" kern="1200" dirty="0" smtClean="0">
                <a:solidFill>
                  <a:schemeClr val="tx1"/>
                </a:solidFill>
                <a:latin typeface="+mn-lt"/>
                <a:ea typeface="+mn-ea"/>
                <a:cs typeface="+mn-cs"/>
              </a:rPr>
              <a:t>The advice will take into account the objects of the Act and the product stewardship criteria. </a:t>
            </a:r>
          </a:p>
          <a:p>
            <a:pPr marL="685800" lvl="1" indent="-228600">
              <a:buFont typeface="Arial" pitchFamily="34" charset="0"/>
              <a:buChar char="•"/>
            </a:pPr>
            <a:r>
              <a:rPr lang="en-US" sz="1200" kern="1200" dirty="0" smtClean="0">
                <a:solidFill>
                  <a:schemeClr val="tx1"/>
                </a:solidFill>
                <a:latin typeface="+mn-lt"/>
                <a:ea typeface="+mn-ea"/>
                <a:cs typeface="+mn-cs"/>
              </a:rPr>
              <a:t>The first letter is required in early 2013, as</a:t>
            </a:r>
            <a:r>
              <a:rPr lang="en-US" sz="1200" kern="1200" baseline="0" dirty="0" smtClean="0">
                <a:solidFill>
                  <a:schemeClr val="tx1"/>
                </a:solidFill>
                <a:latin typeface="+mn-lt"/>
                <a:ea typeface="+mn-ea"/>
                <a:cs typeface="+mn-cs"/>
              </a:rPr>
              <a:t> an input into the 2013-14 product list.</a:t>
            </a:r>
          </a:p>
          <a:p>
            <a:pPr marL="228600" lvl="0" indent="-228600">
              <a:buFont typeface="+mj-lt"/>
              <a:buAutoNum type="arabicPeriod"/>
            </a:pPr>
            <a:endParaRPr lang="en-US" sz="1200" kern="1200" baseline="0" dirty="0" smtClean="0">
              <a:solidFill>
                <a:schemeClr val="tx1"/>
              </a:solidFill>
              <a:latin typeface="+mn-lt"/>
              <a:ea typeface="+mn-ea"/>
              <a:cs typeface="+mn-cs"/>
            </a:endParaRPr>
          </a:p>
          <a:p>
            <a:pPr marL="228600" lvl="0" indent="-228600">
              <a:buFont typeface="+mj-lt"/>
              <a:buAutoNum type="arabicPeriod"/>
            </a:pPr>
            <a:r>
              <a:rPr lang="en-US" sz="1200" b="1" kern="1200" baseline="0" dirty="0" smtClean="0">
                <a:solidFill>
                  <a:schemeClr val="tx1"/>
                </a:solidFill>
                <a:latin typeface="+mn-lt"/>
                <a:ea typeface="+mn-ea"/>
                <a:cs typeface="+mn-cs"/>
              </a:rPr>
              <a:t>A draft list will be developed for consultation with key stakeholders before the list is finalised</a:t>
            </a:r>
            <a:r>
              <a:rPr lang="en-US" sz="1200" kern="1200" baseline="0" dirty="0" smtClean="0">
                <a:solidFill>
                  <a:schemeClr val="tx1"/>
                </a:solidFill>
                <a:latin typeface="+mn-lt"/>
                <a:ea typeface="+mn-ea"/>
                <a:cs typeface="+mn-cs"/>
              </a:rPr>
              <a:t>. </a:t>
            </a:r>
          </a:p>
          <a:p>
            <a:pPr marL="685800" lvl="1" indent="-228600">
              <a:buFont typeface="Arial" pitchFamily="34" charset="0"/>
              <a:buChar char="•"/>
            </a:pPr>
            <a:r>
              <a:rPr lang="en-AU" sz="1200" dirty="0" smtClean="0"/>
              <a:t>In developing</a:t>
            </a:r>
            <a:r>
              <a:rPr lang="en-AU" sz="1200" baseline="0" dirty="0" smtClean="0"/>
              <a:t> the draft list, t</a:t>
            </a:r>
            <a:r>
              <a:rPr lang="en-AU" sz="1200" dirty="0" smtClean="0"/>
              <a:t>he Minister will consider the advice of the Advisory Group alongside other sources of information,</a:t>
            </a:r>
            <a:r>
              <a:rPr lang="en-AU" sz="1200" baseline="0" dirty="0" smtClean="0"/>
              <a:t> including Australian Government policies and programs, international obligations, and jurisdictional priorities identified by the Standing Council on Environment and Water.</a:t>
            </a:r>
          </a:p>
          <a:p>
            <a:pPr marL="685800" lvl="1" indent="-228600">
              <a:buFont typeface="Arial" pitchFamily="34" charset="0"/>
              <a:buChar char="•"/>
            </a:pPr>
            <a:r>
              <a:rPr lang="en-AU" sz="1200" baseline="0" dirty="0" smtClean="0"/>
              <a:t>Key stakeholders to be consulted are likely to include state and territory governments through the Standing Council, and the relevant industries for those products potentially included on the list</a:t>
            </a:r>
            <a:endParaRPr lang="en-AU" sz="1200" dirty="0" smtClean="0"/>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AU" sz="1200" dirty="0" smtClean="0"/>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AU" sz="1200" dirty="0" smtClean="0"/>
              <a:t>Following</a:t>
            </a:r>
            <a:r>
              <a:rPr lang="en-AU" sz="1200" baseline="0" dirty="0" smtClean="0"/>
              <a:t> the consultation period, the list will be finalised, </a:t>
            </a:r>
            <a:r>
              <a:rPr lang="en-AU" sz="1200" b="1" baseline="0" dirty="0" smtClean="0"/>
              <a:t>then published and tabled in Parliament by 30 June 2013</a:t>
            </a:r>
            <a:r>
              <a:rPr lang="en-AU" sz="1200" baseline="0" dirty="0" smtClean="0"/>
              <a:t>.</a:t>
            </a:r>
            <a:endParaRPr lang="en-AU" sz="1200" dirty="0" smtClean="0"/>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AU" sz="1200" dirty="0" smtClean="0"/>
          </a:p>
          <a:p>
            <a:endParaRPr lang="en-AU" dirty="0"/>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Font typeface="+mj-lt"/>
              <a:buAutoNum type="arabicPeriod"/>
            </a:pPr>
            <a:r>
              <a:rPr lang="en-AU" b="1" dirty="0" smtClean="0"/>
              <a:t>Following inclusion</a:t>
            </a:r>
            <a:r>
              <a:rPr lang="en-AU" b="1" baseline="0" dirty="0" smtClean="0"/>
              <a:t> of a product class on the list, a detailed investigation would be undertaken to determine the most appropriate course of action</a:t>
            </a:r>
            <a:r>
              <a:rPr lang="en-AU" baseline="0" dirty="0" smtClean="0"/>
              <a:t>. This would include:</a:t>
            </a:r>
          </a:p>
          <a:p>
            <a:pPr marL="685800" lvl="1" indent="-228600">
              <a:buFont typeface="Arial" pitchFamily="34" charset="0"/>
              <a:buChar char="•"/>
            </a:pPr>
            <a:r>
              <a:rPr lang="en-AU" baseline="0" dirty="0" smtClean="0"/>
              <a:t>An </a:t>
            </a:r>
            <a:r>
              <a:rPr lang="en-AU" b="1" baseline="0" dirty="0" smtClean="0"/>
              <a:t>assessment of the issue </a:t>
            </a:r>
            <a:r>
              <a:rPr lang="en-AU" baseline="0" dirty="0" smtClean="0"/>
              <a:t>to be resolved or the benefits to be gained</a:t>
            </a:r>
          </a:p>
          <a:p>
            <a:pPr marL="685800" lvl="1" indent="-228600">
              <a:buFont typeface="Arial" pitchFamily="34" charset="0"/>
              <a:buChar char="•"/>
            </a:pPr>
            <a:r>
              <a:rPr lang="en-AU" b="1" baseline="0" dirty="0" smtClean="0"/>
              <a:t>Consultation </a:t>
            </a:r>
            <a:r>
              <a:rPr lang="en-AU" baseline="0" dirty="0" smtClean="0"/>
              <a:t>with the relevant industry</a:t>
            </a:r>
          </a:p>
          <a:p>
            <a:pPr marL="685800" lvl="1" indent="-228600">
              <a:buFont typeface="Arial" pitchFamily="34" charset="0"/>
              <a:buChar char="•"/>
            </a:pPr>
            <a:r>
              <a:rPr lang="en-AU" b="1" baseline="0" dirty="0" smtClean="0"/>
              <a:t>Consideration of a number of options</a:t>
            </a:r>
            <a:r>
              <a:rPr lang="en-AU" baseline="0" dirty="0" smtClean="0"/>
              <a:t>, including voluntary, co-regulatory, mandatory schemes, or no action</a:t>
            </a:r>
          </a:p>
          <a:p>
            <a:pPr marL="685800" lvl="1" indent="-228600">
              <a:buFont typeface="Arial" pitchFamily="34" charset="0"/>
              <a:buNone/>
            </a:pPr>
            <a:endParaRPr lang="en-AU" baseline="0" dirty="0" smtClean="0"/>
          </a:p>
          <a:p>
            <a:pPr marL="228600" lvl="0" indent="-228600">
              <a:buFont typeface="+mj-lt"/>
              <a:buAutoNum type="arabicPeriod"/>
            </a:pPr>
            <a:r>
              <a:rPr lang="en-AU" baseline="0" dirty="0" smtClean="0"/>
              <a:t>If the product class is a priority for state and territory governments, this investigation </a:t>
            </a:r>
            <a:r>
              <a:rPr lang="en-AU" b="1" baseline="0" dirty="0" smtClean="0"/>
              <a:t>may be undertaken through the Standing Council on Environment and Water</a:t>
            </a:r>
            <a:r>
              <a:rPr lang="en-AU" baseline="0" dirty="0" smtClean="0"/>
              <a:t>.</a:t>
            </a:r>
          </a:p>
          <a:p>
            <a:pPr marL="228600" lvl="0" indent="-228600">
              <a:buFont typeface="+mj-lt"/>
              <a:buAutoNum type="arabicPeriod"/>
            </a:pPr>
            <a:endParaRPr lang="en-AU" baseline="0" dirty="0" smtClean="0"/>
          </a:p>
          <a:p>
            <a:pPr marL="228600" lvl="0" indent="-228600">
              <a:buFont typeface="+mj-lt"/>
              <a:buAutoNum type="arabicPeriod"/>
            </a:pPr>
            <a:r>
              <a:rPr lang="en-AU" dirty="0" smtClean="0"/>
              <a:t>This investigation may</a:t>
            </a:r>
            <a:r>
              <a:rPr lang="en-AU" baseline="0" dirty="0" smtClean="0"/>
              <a:t> be completed within the list year, or may take longer, depending on the particular product class. </a:t>
            </a:r>
            <a:r>
              <a:rPr lang="en-AU" b="1" baseline="0" dirty="0" smtClean="0"/>
              <a:t>There is no time limit on this work</a:t>
            </a:r>
            <a:r>
              <a:rPr lang="en-AU" baseline="0" dirty="0" smtClean="0"/>
              <a:t>.</a:t>
            </a:r>
          </a:p>
          <a:p>
            <a:pPr marL="228600" lvl="0" indent="-228600">
              <a:buFont typeface="+mj-lt"/>
              <a:buAutoNum type="arabicPeriod"/>
            </a:pPr>
            <a:endParaRPr lang="en-AU" baseline="0" dirty="0" smtClean="0"/>
          </a:p>
          <a:p>
            <a:pPr marL="228600" lvl="0" indent="-228600">
              <a:buFont typeface="+mj-lt"/>
              <a:buAutoNum type="arabicPeriod"/>
            </a:pPr>
            <a:r>
              <a:rPr lang="en-AU" dirty="0" smtClean="0"/>
              <a:t>Once</a:t>
            </a:r>
            <a:r>
              <a:rPr lang="en-AU" baseline="0" dirty="0" smtClean="0"/>
              <a:t> the preferred approach has been determined, </a:t>
            </a:r>
            <a:r>
              <a:rPr lang="en-AU" b="1" baseline="0" dirty="0" smtClean="0"/>
              <a:t>different processes apply depending on the approach chosen</a:t>
            </a:r>
            <a:r>
              <a:rPr lang="en-AU" baseline="0" dirty="0" smtClean="0"/>
              <a:t>:</a:t>
            </a:r>
          </a:p>
          <a:p>
            <a:pPr marL="685800" lvl="1" indent="-228600">
              <a:buFont typeface="Arial" pitchFamily="34" charset="0"/>
              <a:buNone/>
            </a:pPr>
            <a:r>
              <a:rPr lang="en-AU" baseline="0" dirty="0" smtClean="0"/>
              <a:t>	- e.g. if a regulatory approach is preferred, a RIS would be needed.</a:t>
            </a:r>
          </a:p>
          <a:p>
            <a:pPr marL="685800" lvl="1" indent="-228600">
              <a:buFont typeface="Arial" pitchFamily="34" charset="0"/>
              <a:buNone/>
            </a:pPr>
            <a:r>
              <a:rPr lang="en-AU" baseline="0" dirty="0" smtClean="0"/>
              <a:t>	- again there is no time limit on these processes, and it will vary from product to product</a:t>
            </a:r>
          </a:p>
          <a:p>
            <a:pPr marL="228600" indent="-228600">
              <a:buFont typeface="+mj-lt"/>
              <a:buAutoNum type="arabicPeriod"/>
            </a:pPr>
            <a:endParaRPr lang="en-AU" baseline="0" dirty="0" smtClean="0"/>
          </a:p>
          <a:p>
            <a:pPr marL="228600" indent="-228600">
              <a:buFont typeface="+mj-lt"/>
              <a:buAutoNum type="arabicPeriod"/>
            </a:pPr>
            <a:r>
              <a:rPr lang="en-AU" b="1" baseline="0" dirty="0" smtClean="0"/>
              <a:t>There is no fixed end point to this process</a:t>
            </a:r>
            <a:r>
              <a:rPr lang="en-AU" baseline="0" dirty="0" smtClean="0"/>
              <a:t>. For example, the end result could be to:</a:t>
            </a:r>
          </a:p>
          <a:p>
            <a:pPr marL="685800" lvl="1" indent="-228600">
              <a:buFont typeface="Arial" pitchFamily="34" charset="0"/>
              <a:buChar char="•"/>
            </a:pPr>
            <a:r>
              <a:rPr lang="en-AU" baseline="0" dirty="0" smtClean="0"/>
              <a:t>create a new mandatory or co-regulatory scheme</a:t>
            </a:r>
          </a:p>
          <a:p>
            <a:pPr marL="685800" lvl="1" indent="-228600">
              <a:buFont typeface="Arial" pitchFamily="34" charset="0"/>
              <a:buChar char="•"/>
            </a:pPr>
            <a:r>
              <a:rPr lang="en-AU" baseline="0" dirty="0" smtClean="0"/>
              <a:t>add new product classes to an existing scheme</a:t>
            </a:r>
          </a:p>
          <a:p>
            <a:pPr marL="685800" lvl="1" indent="-228600">
              <a:buFont typeface="Arial" pitchFamily="34" charset="0"/>
              <a:buChar char="•"/>
            </a:pPr>
            <a:r>
              <a:rPr lang="en-AU" baseline="0" dirty="0" smtClean="0"/>
              <a:t>work with industry to develop a voluntary scheme</a:t>
            </a:r>
          </a:p>
          <a:p>
            <a:pPr marL="685800" lvl="1" indent="-228600">
              <a:buFont typeface="Arial" pitchFamily="34" charset="0"/>
              <a:buChar char="•"/>
            </a:pPr>
            <a:r>
              <a:rPr lang="en-AU" baseline="0" dirty="0" smtClean="0"/>
              <a:t>or take no action.</a:t>
            </a:r>
          </a:p>
          <a:p>
            <a:pPr marL="228600" indent="-228600">
              <a:buFont typeface="+mj-lt"/>
              <a:buNone/>
            </a:pPr>
            <a:r>
              <a:rPr lang="en-AU" baseline="0" dirty="0" smtClean="0"/>
              <a:t>	</a:t>
            </a:r>
            <a:endParaRPr lang="en-AU" dirty="0" smtClean="0"/>
          </a:p>
          <a:p>
            <a:pPr>
              <a:buFontTx/>
              <a:buNone/>
            </a:pP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AU" sz="1200" kern="1200" dirty="0" smtClean="0">
                <a:solidFill>
                  <a:schemeClr val="tx1"/>
                </a:solidFill>
                <a:latin typeface="+mn-lt"/>
                <a:ea typeface="+mn-ea"/>
                <a:cs typeface="+mn-cs"/>
              </a:rPr>
              <a:t>The</a:t>
            </a:r>
            <a:r>
              <a:rPr lang="en-AU" sz="1200" kern="1200" baseline="0" dirty="0" smtClean="0">
                <a:solidFill>
                  <a:schemeClr val="tx1"/>
                </a:solidFill>
                <a:latin typeface="+mn-lt"/>
                <a:ea typeface="+mn-ea"/>
                <a:cs typeface="+mn-cs"/>
              </a:rPr>
              <a:t> working group contains ATIC, AMIF, VACC, FCAI, ATRA, Qld and Australian Governments.</a:t>
            </a:r>
            <a:endParaRPr lang="en-AU" sz="1200" kern="1200" dirty="0" smtClean="0">
              <a:solidFill>
                <a:schemeClr val="tx1"/>
              </a:solidFill>
              <a:latin typeface="+mn-lt"/>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AU" sz="1200" kern="1200" dirty="0" smtClean="0">
                <a:solidFill>
                  <a:schemeClr val="tx1"/>
                </a:solidFill>
                <a:latin typeface="+mn-lt"/>
                <a:ea typeface="+mn-ea"/>
                <a:cs typeface="+mn-cs"/>
              </a:rPr>
              <a:t>Example of a potential voluntary</a:t>
            </a:r>
            <a:r>
              <a:rPr lang="en-AU" sz="1200" kern="1200" baseline="0" dirty="0" smtClean="0">
                <a:solidFill>
                  <a:schemeClr val="tx1"/>
                </a:solidFill>
                <a:latin typeface="+mn-lt"/>
                <a:ea typeface="+mn-ea"/>
                <a:cs typeface="+mn-cs"/>
              </a:rPr>
              <a:t> product stewardship arrangement.</a:t>
            </a:r>
            <a:endParaRPr lang="en-AU" sz="1200" kern="1200" dirty="0" smtClean="0">
              <a:solidFill>
                <a:schemeClr val="tx1"/>
              </a:solidFill>
              <a:latin typeface="+mn-lt"/>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AU" sz="1200" kern="1200" dirty="0" smtClean="0">
                <a:solidFill>
                  <a:schemeClr val="tx1"/>
                </a:solidFill>
                <a:latin typeface="+mn-lt"/>
                <a:ea typeface="+mn-ea"/>
                <a:cs typeface="+mn-cs"/>
              </a:rPr>
              <a:t>The voluntary scheme will </a:t>
            </a:r>
            <a:r>
              <a:rPr lang="en-AU" sz="1200" b="1" kern="1200" dirty="0" smtClean="0">
                <a:solidFill>
                  <a:schemeClr val="tx1"/>
                </a:solidFill>
                <a:latin typeface="+mn-lt"/>
                <a:ea typeface="+mn-ea"/>
                <a:cs typeface="+mn-cs"/>
              </a:rPr>
              <a:t>allow all stakeholders in the tyre supply chain to join</a:t>
            </a:r>
            <a:r>
              <a:rPr lang="en-AU" sz="1200" kern="1200" dirty="0" smtClean="0">
                <a:solidFill>
                  <a:schemeClr val="tx1"/>
                </a:solidFill>
                <a:latin typeface="+mn-lt"/>
                <a:ea typeface="+mn-ea"/>
                <a:cs typeface="+mn-cs"/>
              </a:rPr>
              <a:t>, including tyre manufacturers and importers, retailers, fleet operators, local governments, collectors, recyclers and miners.</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AU" dirty="0" smtClean="0"/>
              <a:t>Participants in the scheme will commit to playing part in ensuring that end-of-life tyres go to an environmentally sound use – this</a:t>
            </a:r>
            <a:r>
              <a:rPr lang="en-AU" baseline="0" dirty="0" smtClean="0"/>
              <a:t> includes elimination of disposal of end-of-life tyres to landfill (except where no viable alternative is available and subject to state and territory legislation) </a:t>
            </a:r>
            <a:endParaRPr lang="en-AU" dirty="0" smtClean="0"/>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lang="en-AU" dirty="0" smtClean="0"/>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spcBef>
                <a:spcPct val="0"/>
              </a:spcBef>
            </a:pPr>
            <a:r>
              <a:rPr lang="en-US" dirty="0" smtClean="0">
                <a:ea typeface="ＭＳ Ｐゴシック" pitchFamily="34" charset="-128"/>
              </a:rPr>
              <a:t>1. Highest value end use</a:t>
            </a:r>
            <a:r>
              <a:rPr lang="en-US" baseline="0" dirty="0" smtClean="0">
                <a:ea typeface="ＭＳ Ｐゴシック" pitchFamily="34" charset="-128"/>
              </a:rPr>
              <a:t> in accordance with the waste management hierarchy where disposal is considered to be the least preferred option</a:t>
            </a:r>
            <a:endParaRPr lang="en-US" dirty="0" smtClean="0">
              <a:ea typeface="ＭＳ Ｐゴシック" pitchFamily="34" charset="-128"/>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lang="en-AU" dirty="0" smtClean="0"/>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lang="en-AU" dirty="0" smtClean="0"/>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18</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AU" dirty="0" smtClean="0"/>
              <a:t>Used motor oil is hazardous</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AU" dirty="0" smtClean="0"/>
              <a:t>Motor oil picks up a variety of hazardous contaminants when used in engines and transmissions. These contaminants include lead, cadmium, chromium, arsenic, dioxins, benzene and polycyclic aromatics. If used motor oil and the contaminants it contains are disposed of inappropriately and released into the environment, they can harm humans, plants, animals, fish and shellfish. In water, oil is a visible pollutant, floating as a scum on the surface. This oil scum can stop sunlight and oxygen from getting into the water, affecting fish and water plants. It can kill fish, frogs and other animals that breathe from the water's surface. Low temperature burning of used oil can create airborne pollutants that can get into people's lungs and have adverse health effects. </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AU" dirty="0" smtClean="0"/>
              <a:t>Used motor oil can be recycled– there is a market (for most areas) .</a:t>
            </a:r>
            <a:r>
              <a:rPr lang="en-AU" baseline="0" dirty="0" smtClean="0"/>
              <a:t> </a:t>
            </a:r>
            <a:r>
              <a:rPr lang="en-AU" dirty="0" smtClean="0"/>
              <a:t>Oil doesn't wear out; it just gets dirty. It can be cleaned, re-refined and used again and again. </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AU" dirty="0" smtClean="0"/>
              <a:t>It can be recycled If you only produce a small amount of used oil from vehicles or farm machinery, you can take it to a used oil collection facility run by your local council. The facility will usually be located at a landfill, waste transfer station or works depot. </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AU" sz="1200" kern="1200" dirty="0" smtClean="0">
                <a:solidFill>
                  <a:schemeClr val="tx1"/>
                </a:solidFill>
                <a:latin typeface="+mn-lt"/>
                <a:ea typeface="+mn-ea"/>
                <a:cs typeface="+mn-cs"/>
              </a:rPr>
              <a:t>Recovering used oil from end-of-life vehicles best practice</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AU" sz="1200" kern="1200" dirty="0" smtClean="0">
                <a:solidFill>
                  <a:schemeClr val="tx1"/>
                </a:solidFill>
                <a:latin typeface="+mn-lt"/>
                <a:ea typeface="+mn-ea"/>
                <a:cs typeface="+mn-cs"/>
              </a:rPr>
              <a:t>There has been some work with industry in the past, for instance in November 2003 the Waste Oil Management Best Practice Guide for Auto Recyclers brochure was produced jointly by the Auto Parts Recyclers Association of Australia and the Australian Government.</a:t>
            </a:r>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19</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AU" sz="1200" dirty="0" smtClean="0"/>
              <a:t>I will provide a</a:t>
            </a:r>
            <a:r>
              <a:rPr lang="en-AU" sz="1200" baseline="0" dirty="0" smtClean="0"/>
              <a:t> brief </a:t>
            </a:r>
            <a:r>
              <a:rPr lang="en-AU" sz="1200" b="1" dirty="0" smtClean="0"/>
              <a:t>background to</a:t>
            </a:r>
            <a:r>
              <a:rPr lang="en-AU" sz="1200" b="1" baseline="0" dirty="0" smtClean="0"/>
              <a:t> the development of the Product Stewardship Act 2011</a:t>
            </a:r>
            <a:r>
              <a:rPr lang="en-AU" sz="1200" baseline="0" dirty="0" smtClean="0"/>
              <a:t>.</a:t>
            </a:r>
            <a:br>
              <a:rPr lang="en-AU" sz="1200" baseline="0" dirty="0" smtClean="0"/>
            </a:br>
            <a:endParaRPr lang="en-AU" sz="1200" baseline="0" dirty="0" smtClean="0"/>
          </a:p>
          <a:p>
            <a:pPr marL="228600" indent="-228600">
              <a:buFont typeface="+mj-lt"/>
              <a:buAutoNum type="arabicPeriod"/>
            </a:pPr>
            <a:r>
              <a:rPr lang="en-AU" sz="1200" baseline="0" dirty="0" smtClean="0"/>
              <a:t>This will be followed by an update on the Australian Government’s </a:t>
            </a:r>
            <a:r>
              <a:rPr lang="en-AU" sz="1200" b="1" baseline="0" dirty="0" smtClean="0"/>
              <a:t>progress in implementing the Act to date including voluntary product stewardship </a:t>
            </a:r>
            <a:r>
              <a:rPr lang="en-AU" sz="1200" b="0" baseline="0" dirty="0" smtClean="0"/>
              <a:t>and other </a:t>
            </a:r>
            <a:r>
              <a:rPr lang="en-AU" sz="1200" baseline="0" dirty="0" smtClean="0"/>
              <a:t>areas that may be of interest to the Australian Mobile Telecommunications Association such as:</a:t>
            </a:r>
          </a:p>
          <a:p>
            <a:pPr lvl="1">
              <a:buFont typeface="Arial" pitchFamily="34" charset="0"/>
              <a:buChar char="•"/>
            </a:pPr>
            <a:r>
              <a:rPr lang="en-AU" sz="1200" baseline="0" dirty="0" smtClean="0"/>
              <a:t>the </a:t>
            </a:r>
            <a:r>
              <a:rPr lang="en-AU" sz="1200" b="1" baseline="0" dirty="0" smtClean="0"/>
              <a:t>product list</a:t>
            </a:r>
            <a:r>
              <a:rPr lang="en-AU" sz="1200" b="0" baseline="0" dirty="0" smtClean="0"/>
              <a:t> </a:t>
            </a:r>
            <a:endParaRPr lang="en-AU" sz="1200" baseline="0" dirty="0" smtClean="0"/>
          </a:p>
          <a:p>
            <a:pPr lvl="1">
              <a:buFont typeface="Arial" pitchFamily="34" charset="0"/>
              <a:buChar char="•"/>
            </a:pPr>
            <a:r>
              <a:rPr lang="en-AU" sz="1200" baseline="0" dirty="0" smtClean="0"/>
              <a:t>the </a:t>
            </a:r>
            <a:r>
              <a:rPr lang="en-AU" sz="1200" b="1" baseline="0" dirty="0" smtClean="0"/>
              <a:t>product stewardship advisory group </a:t>
            </a:r>
            <a:r>
              <a:rPr lang="en-AU" sz="1200" b="0" baseline="0" dirty="0" smtClean="0"/>
              <a:t>and</a:t>
            </a:r>
            <a:endParaRPr lang="en-AU" sz="1200" b="1" baseline="0" dirty="0" smtClean="0"/>
          </a:p>
          <a:p>
            <a:pPr lvl="1">
              <a:buFont typeface="Arial" pitchFamily="34" charset="0"/>
              <a:buChar char="•"/>
            </a:pPr>
            <a:r>
              <a:rPr lang="en-AU" sz="1200" b="1" baseline="0" dirty="0" smtClean="0"/>
              <a:t>what happens after a product is listed </a:t>
            </a:r>
            <a:r>
              <a:rPr lang="en-AU" sz="1200" baseline="0" dirty="0" smtClean="0"/>
              <a:t>– how we consider potential new product stewardship </a:t>
            </a:r>
            <a:r>
              <a:rPr lang="en-AU" sz="1200" baseline="0" dirty="0" smtClean="0"/>
              <a:t>schemes</a:t>
            </a:r>
          </a:p>
          <a:p>
            <a:pPr lvl="1">
              <a:buFont typeface="Arial" pitchFamily="34" charset="0"/>
              <a:buNone/>
            </a:pPr>
            <a:endParaRPr lang="en-AU" sz="1200" kern="1200" dirty="0" smtClean="0">
              <a:solidFill>
                <a:schemeClr val="tx1"/>
              </a:solidFill>
              <a:latin typeface="+mn-lt"/>
              <a:ea typeface="+mn-ea"/>
              <a:cs typeface="+mn-cs"/>
            </a:endParaRPr>
          </a:p>
          <a:p>
            <a:pPr lvl="0">
              <a:buFont typeface="Arial" pitchFamily="34" charset="0"/>
              <a:buNone/>
            </a:pPr>
            <a:r>
              <a:rPr lang="en-AU" sz="1200" kern="1200" dirty="0" smtClean="0">
                <a:solidFill>
                  <a:schemeClr val="tx1"/>
                </a:solidFill>
                <a:latin typeface="+mn-lt"/>
                <a:ea typeface="+mn-ea"/>
                <a:cs typeface="+mn-cs"/>
              </a:rPr>
              <a:t>3.</a:t>
            </a:r>
            <a:r>
              <a:rPr lang="en-AU" sz="1200" kern="1200" baseline="0" dirty="0" smtClean="0">
                <a:solidFill>
                  <a:schemeClr val="tx1"/>
                </a:solidFill>
                <a:latin typeface="+mn-lt"/>
                <a:ea typeface="+mn-ea"/>
                <a:cs typeface="+mn-cs"/>
              </a:rPr>
              <a:t>   Finally I will mention some schemes that my team is involved with that may be of interest</a:t>
            </a:r>
            <a:endParaRPr lang="en-AU" sz="1200" kern="1200" dirty="0" smtClean="0">
              <a:solidFill>
                <a:schemeClr val="tx1"/>
              </a:solidFill>
              <a:latin typeface="+mn-lt"/>
              <a:ea typeface="+mn-ea"/>
              <a:cs typeface="+mn-cs"/>
            </a:endParaRPr>
          </a:p>
          <a:p>
            <a:pPr lvl="1">
              <a:buFont typeface="Arial" pitchFamily="34" charset="0"/>
              <a:buNone/>
            </a:pPr>
            <a:endParaRPr lang="en-AU" sz="1200" baseline="0" dirty="0" smtClean="0"/>
          </a:p>
          <a:p>
            <a:pPr lvl="1">
              <a:buFont typeface="Arial" pitchFamily="34" charset="0"/>
              <a:buChar char="•"/>
            </a:pPr>
            <a:endParaRPr lang="en-AU" sz="1200" b="1" baseline="0" dirty="0" smtClean="0"/>
          </a:p>
          <a:p>
            <a:endParaRPr lang="en-AU" sz="1600" baseline="0" dirty="0" smtClean="0"/>
          </a:p>
          <a:p>
            <a:endParaRPr lang="en-AU" sz="1600" dirty="0" smtClean="0"/>
          </a:p>
          <a:p>
            <a:endParaRPr lang="en-AU" sz="1600" dirty="0"/>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2</a:t>
            </a:fld>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28600" lvl="0" indent="-228600">
              <a:buFont typeface="+mj-lt"/>
              <a:buAutoNum type="arabicPeriod"/>
            </a:pPr>
            <a:r>
              <a:rPr lang="en-AU" sz="1200" b="1" kern="1200" dirty="0" smtClean="0">
                <a:solidFill>
                  <a:schemeClr val="tx1"/>
                </a:solidFill>
                <a:latin typeface="+mn-lt"/>
                <a:ea typeface="+mn-ea"/>
                <a:cs typeface="+mn-cs"/>
              </a:rPr>
              <a:t>Key initiative under the National Waste Policy</a:t>
            </a:r>
            <a:r>
              <a:rPr lang="en-AU" sz="1200" kern="1200" dirty="0" smtClean="0">
                <a:solidFill>
                  <a:schemeClr val="tx1"/>
                </a:solidFill>
                <a:latin typeface="+mn-lt"/>
                <a:ea typeface="+mn-ea"/>
                <a:cs typeface="+mn-cs"/>
              </a:rPr>
              <a:t>.</a:t>
            </a:r>
          </a:p>
          <a:p>
            <a:pPr marL="228600" lvl="0" indent="-228600">
              <a:buFont typeface="+mj-lt"/>
              <a:buAutoNum type="arabicPeriod"/>
            </a:pPr>
            <a:r>
              <a:rPr lang="en-AU" sz="1200" kern="1200" dirty="0" smtClean="0">
                <a:solidFill>
                  <a:schemeClr val="tx1"/>
                </a:solidFill>
                <a:latin typeface="+mn-lt"/>
                <a:ea typeface="+mn-ea"/>
                <a:cs typeface="+mn-cs"/>
              </a:rPr>
              <a:t>Example of a voluntary product</a:t>
            </a:r>
            <a:r>
              <a:rPr lang="en-AU" sz="1200" kern="1200" baseline="0" dirty="0" smtClean="0">
                <a:solidFill>
                  <a:schemeClr val="tx1"/>
                </a:solidFill>
                <a:latin typeface="+mn-lt"/>
                <a:ea typeface="+mn-ea"/>
                <a:cs typeface="+mn-cs"/>
              </a:rPr>
              <a:t> stewardship arrangement.</a:t>
            </a:r>
            <a:endParaRPr lang="en-AU" sz="1200" kern="1200" dirty="0" smtClean="0">
              <a:solidFill>
                <a:schemeClr val="tx1"/>
              </a:solidFill>
              <a:latin typeface="+mn-lt"/>
              <a:ea typeface="+mn-ea"/>
              <a:cs typeface="+mn-cs"/>
            </a:endParaRPr>
          </a:p>
          <a:p>
            <a:pPr marL="228600" lvl="0" indent="-228600">
              <a:buFont typeface="+mj-lt"/>
              <a:buAutoNum type="arabicPeriod"/>
            </a:pPr>
            <a:r>
              <a:rPr lang="en-AU" sz="1200" kern="1200" dirty="0" smtClean="0">
                <a:solidFill>
                  <a:schemeClr val="tx1"/>
                </a:solidFill>
                <a:latin typeface="+mn-lt"/>
                <a:ea typeface="+mn-ea"/>
                <a:cs typeface="+mn-cs"/>
              </a:rPr>
              <a:t>The great</a:t>
            </a:r>
            <a:r>
              <a:rPr lang="en-AU" sz="1200" kern="1200" baseline="0" dirty="0" smtClean="0">
                <a:solidFill>
                  <a:schemeClr val="tx1"/>
                </a:solidFill>
                <a:latin typeface="+mn-lt"/>
                <a:ea typeface="+mn-ea"/>
                <a:cs typeface="+mn-cs"/>
              </a:rPr>
              <a:t> </a:t>
            </a:r>
            <a:r>
              <a:rPr lang="en-AU" sz="1200" b="1" kern="1200" dirty="0" smtClean="0">
                <a:solidFill>
                  <a:schemeClr val="tx1"/>
                </a:solidFill>
                <a:latin typeface="+mn-lt"/>
                <a:ea typeface="+mn-ea"/>
                <a:cs typeface="+mn-cs"/>
              </a:rPr>
              <a:t>majority</a:t>
            </a:r>
            <a:r>
              <a:rPr lang="en-AU" sz="1200" b="1" kern="1200" baseline="0" dirty="0" smtClean="0">
                <a:solidFill>
                  <a:schemeClr val="tx1"/>
                </a:solidFill>
                <a:latin typeface="+mn-lt"/>
                <a:ea typeface="+mn-ea"/>
                <a:cs typeface="+mn-cs"/>
              </a:rPr>
              <a:t> </a:t>
            </a:r>
            <a:r>
              <a:rPr lang="en-AU" sz="1200" b="1" kern="1200" dirty="0" smtClean="0">
                <a:solidFill>
                  <a:schemeClr val="tx1"/>
                </a:solidFill>
                <a:latin typeface="+mn-lt"/>
                <a:ea typeface="+mn-ea"/>
                <a:cs typeface="+mn-cs"/>
              </a:rPr>
              <a:t>of lamps </a:t>
            </a:r>
            <a:r>
              <a:rPr lang="en-AU" sz="1200" kern="1200" dirty="0" smtClean="0">
                <a:solidFill>
                  <a:schemeClr val="tx1"/>
                </a:solidFill>
                <a:latin typeface="+mn-lt"/>
                <a:ea typeface="+mn-ea"/>
                <a:cs typeface="+mn-cs"/>
              </a:rPr>
              <a:t>that contain mercury </a:t>
            </a:r>
            <a:r>
              <a:rPr lang="en-AU" sz="1200" b="1" kern="1200" dirty="0" smtClean="0">
                <a:solidFill>
                  <a:schemeClr val="tx1"/>
                </a:solidFill>
                <a:latin typeface="+mn-lt"/>
                <a:ea typeface="+mn-ea"/>
                <a:cs typeface="+mn-cs"/>
              </a:rPr>
              <a:t>end up in landfill </a:t>
            </a:r>
            <a:r>
              <a:rPr lang="en-AU" sz="1200" kern="1200" dirty="0" smtClean="0">
                <a:solidFill>
                  <a:schemeClr val="tx1"/>
                </a:solidFill>
                <a:latin typeface="+mn-lt"/>
                <a:ea typeface="+mn-ea"/>
                <a:cs typeface="+mn-cs"/>
              </a:rPr>
              <a:t>each year, posing a potential risk to the environment and human health.</a:t>
            </a:r>
          </a:p>
          <a:p>
            <a:pPr marL="228600" lvl="0" indent="-228600">
              <a:buFont typeface="+mj-lt"/>
              <a:buAutoNum type="arabicPeriod"/>
            </a:pPr>
            <a:r>
              <a:rPr lang="en-AU" sz="1200" kern="1200" dirty="0" smtClean="0">
                <a:solidFill>
                  <a:schemeClr val="tx1"/>
                </a:solidFill>
                <a:latin typeface="+mn-lt"/>
                <a:ea typeface="+mn-ea"/>
                <a:cs typeface="+mn-cs"/>
              </a:rPr>
              <a:t>FluoroCycle </a:t>
            </a:r>
            <a:r>
              <a:rPr lang="en-AU" sz="1200" b="1" kern="1200" dirty="0" smtClean="0">
                <a:solidFill>
                  <a:schemeClr val="tx1"/>
                </a:solidFill>
                <a:latin typeface="+mn-lt"/>
                <a:ea typeface="+mn-ea"/>
                <a:cs typeface="+mn-cs"/>
              </a:rPr>
              <a:t>targets</a:t>
            </a:r>
            <a:r>
              <a:rPr lang="en-AU" sz="1200" kern="1200" dirty="0" smtClean="0">
                <a:solidFill>
                  <a:schemeClr val="tx1"/>
                </a:solidFill>
                <a:latin typeface="+mn-lt"/>
                <a:ea typeface="+mn-ea"/>
                <a:cs typeface="+mn-cs"/>
              </a:rPr>
              <a:t> the </a:t>
            </a:r>
            <a:r>
              <a:rPr lang="en-AU" sz="1200" b="1" kern="1200" dirty="0" smtClean="0">
                <a:solidFill>
                  <a:schemeClr val="tx1"/>
                </a:solidFill>
                <a:latin typeface="+mn-lt"/>
                <a:ea typeface="+mn-ea"/>
                <a:cs typeface="+mn-cs"/>
              </a:rPr>
              <a:t>commercial and public lighting sectors </a:t>
            </a:r>
            <a:r>
              <a:rPr lang="en-AU" sz="1200" kern="1200" dirty="0" smtClean="0">
                <a:solidFill>
                  <a:schemeClr val="tx1"/>
                </a:solidFill>
                <a:latin typeface="+mn-lt"/>
                <a:ea typeface="+mn-ea"/>
                <a:cs typeface="+mn-cs"/>
              </a:rPr>
              <a:t>as these sectors create the large majority</a:t>
            </a:r>
            <a:r>
              <a:rPr lang="en-AU" sz="1200" kern="1200" baseline="0" dirty="0" smtClean="0">
                <a:solidFill>
                  <a:schemeClr val="tx1"/>
                </a:solidFill>
                <a:latin typeface="+mn-lt"/>
                <a:ea typeface="+mn-ea"/>
                <a:cs typeface="+mn-cs"/>
              </a:rPr>
              <a:t> of all lighting waste.</a:t>
            </a:r>
            <a:r>
              <a:rPr lang="en-AU" sz="1200" kern="1200" dirty="0" smtClean="0">
                <a:solidFill>
                  <a:schemeClr val="tx1"/>
                </a:solidFill>
                <a:latin typeface="+mn-lt"/>
                <a:ea typeface="+mn-ea"/>
                <a:cs typeface="+mn-cs"/>
              </a:rPr>
              <a:t> </a:t>
            </a:r>
          </a:p>
          <a:p>
            <a:pPr marL="228600" lvl="0" indent="-228600">
              <a:buFont typeface="+mj-lt"/>
              <a:buAutoNum type="arabicPeriod"/>
            </a:pPr>
            <a:r>
              <a:rPr lang="en-AU" sz="1200" kern="1200" dirty="0" smtClean="0">
                <a:solidFill>
                  <a:schemeClr val="tx1"/>
                </a:solidFill>
                <a:latin typeface="+mn-lt"/>
                <a:ea typeface="+mn-ea"/>
                <a:cs typeface="+mn-cs"/>
              </a:rPr>
              <a:t>To date </a:t>
            </a:r>
            <a:r>
              <a:rPr lang="en-AU" sz="1200" b="1" kern="1200" dirty="0" smtClean="0">
                <a:solidFill>
                  <a:schemeClr val="tx1"/>
                </a:solidFill>
                <a:latin typeface="+mn-lt"/>
                <a:ea typeface="+mn-ea"/>
                <a:cs typeface="+mn-cs"/>
              </a:rPr>
              <a:t>150 organisations </a:t>
            </a:r>
            <a:r>
              <a:rPr lang="en-AU" sz="1200" kern="1200" dirty="0" smtClean="0">
                <a:solidFill>
                  <a:schemeClr val="tx1"/>
                </a:solidFill>
                <a:latin typeface="+mn-lt"/>
                <a:ea typeface="+mn-ea"/>
                <a:cs typeface="+mn-cs"/>
              </a:rPr>
              <a:t>nationally</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have </a:t>
            </a:r>
            <a:r>
              <a:rPr lang="en-AU" sz="1200" b="1" kern="1200" dirty="0" smtClean="0">
                <a:solidFill>
                  <a:schemeClr val="tx1"/>
                </a:solidFill>
                <a:latin typeface="+mn-lt"/>
                <a:ea typeface="+mn-ea"/>
                <a:cs typeface="+mn-cs"/>
              </a:rPr>
              <a:t>signed up </a:t>
            </a:r>
            <a:r>
              <a:rPr lang="en-AU" sz="1200" kern="1200" dirty="0" smtClean="0">
                <a:solidFill>
                  <a:schemeClr val="tx1"/>
                </a:solidFill>
                <a:latin typeface="+mn-lt"/>
                <a:ea typeface="+mn-ea"/>
                <a:cs typeface="+mn-cs"/>
              </a:rPr>
              <a:t>to FluoroCycle. Six of Australia’s major utilities,</a:t>
            </a:r>
            <a:r>
              <a:rPr lang="en-AU" sz="1200" kern="1200" baseline="0" dirty="0" smtClean="0">
                <a:solidFill>
                  <a:schemeClr val="tx1"/>
                </a:solidFill>
                <a:latin typeface="+mn-lt"/>
                <a:ea typeface="+mn-ea"/>
                <a:cs typeface="+mn-cs"/>
              </a:rPr>
              <a:t> responsible for almost 60 per cent of Australia’s street lights, are now Signatories to FluoroCycle.</a:t>
            </a:r>
            <a:endParaRPr lang="en-AU" sz="1200" kern="1200" dirty="0" smtClean="0">
              <a:solidFill>
                <a:schemeClr val="tx1"/>
              </a:solidFill>
              <a:latin typeface="+mn-lt"/>
              <a:ea typeface="+mn-ea"/>
              <a:cs typeface="+mn-cs"/>
            </a:endParaRPr>
          </a:p>
          <a:p>
            <a:pPr marL="228600" lvl="0" indent="-228600">
              <a:buFont typeface="+mj-lt"/>
              <a:buAutoNum type="arabicPeriod"/>
            </a:pPr>
            <a:r>
              <a:rPr lang="en-AU" sz="1200" kern="1200" dirty="0" smtClean="0">
                <a:solidFill>
                  <a:schemeClr val="tx1"/>
                </a:solidFill>
                <a:latin typeface="+mn-lt"/>
                <a:ea typeface="+mn-ea"/>
                <a:cs typeface="+mn-cs"/>
              </a:rPr>
              <a:t>The </a:t>
            </a:r>
            <a:r>
              <a:rPr lang="en-AU" sz="1200" b="1" kern="1200" dirty="0" smtClean="0">
                <a:solidFill>
                  <a:schemeClr val="tx1"/>
                </a:solidFill>
                <a:latin typeface="+mn-lt"/>
                <a:ea typeface="+mn-ea"/>
                <a:cs typeface="+mn-cs"/>
              </a:rPr>
              <a:t>Australian Government’s support </a:t>
            </a:r>
            <a:r>
              <a:rPr lang="en-AU" sz="1200" kern="1200" dirty="0" smtClean="0">
                <a:solidFill>
                  <a:schemeClr val="tx1"/>
                </a:solidFill>
                <a:latin typeface="+mn-lt"/>
                <a:ea typeface="+mn-ea"/>
                <a:cs typeface="+mn-cs"/>
              </a:rPr>
              <a:t>of FluoroCycle is part of its commitment to </a:t>
            </a:r>
            <a:r>
              <a:rPr lang="en-AU" sz="1200" b="1" kern="1200" dirty="0" smtClean="0">
                <a:solidFill>
                  <a:schemeClr val="tx1"/>
                </a:solidFill>
                <a:latin typeface="+mn-lt"/>
                <a:ea typeface="+mn-ea"/>
                <a:cs typeface="+mn-cs"/>
              </a:rPr>
              <a:t>reduce impacts of waste disposal </a:t>
            </a:r>
            <a:r>
              <a:rPr lang="en-AU" sz="1200" kern="1200" dirty="0" smtClean="0">
                <a:solidFill>
                  <a:schemeClr val="tx1"/>
                </a:solidFill>
                <a:latin typeface="+mn-lt"/>
                <a:ea typeface="+mn-ea"/>
                <a:cs typeface="+mn-cs"/>
              </a:rPr>
              <a:t>on the environment and improve the efficiency of resource use.</a:t>
            </a:r>
          </a:p>
          <a:p>
            <a:pPr marL="228600" lvl="0" indent="-228600">
              <a:buFont typeface="+mj-lt"/>
              <a:buAutoNum type="arabicPeriod"/>
            </a:pPr>
            <a:r>
              <a:rPr lang="en-AU" sz="1200" kern="1200" dirty="0" smtClean="0">
                <a:solidFill>
                  <a:schemeClr val="tx1"/>
                </a:solidFill>
                <a:latin typeface="+mn-lt"/>
                <a:ea typeface="+mn-ea"/>
                <a:cs typeface="+mn-cs"/>
              </a:rPr>
              <a:t>Lighting Council Australia has indicated it will apply for voluntary</a:t>
            </a:r>
            <a:r>
              <a:rPr lang="en-AU" sz="1200" kern="1200" baseline="0" dirty="0" smtClean="0">
                <a:solidFill>
                  <a:schemeClr val="tx1"/>
                </a:solidFill>
                <a:latin typeface="+mn-lt"/>
                <a:ea typeface="+mn-ea"/>
                <a:cs typeface="+mn-cs"/>
              </a:rPr>
              <a:t> product stewardship accreditation</a:t>
            </a:r>
            <a:r>
              <a:rPr lang="en-AU" sz="1200" kern="1200" dirty="0" smtClean="0">
                <a:solidFill>
                  <a:schemeClr val="tx1"/>
                </a:solidFill>
                <a:latin typeface="+mn-lt"/>
                <a:ea typeface="+mn-ea"/>
                <a:cs typeface="+mn-cs"/>
              </a:rPr>
              <a:t> under the Product Stewardship Act once it takes over governance and funding of the scheme from July 2013. </a:t>
            </a:r>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20</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21</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 typeface="+mj-lt"/>
              <a:buAutoNum type="arabicPeriod"/>
            </a:pPr>
            <a:r>
              <a:rPr lang="en-US" sz="1200" b="0" dirty="0" smtClean="0">
                <a:ea typeface="ＭＳ Ｐゴシック" pitchFamily="34" charset="-128"/>
              </a:rPr>
              <a:t>As</a:t>
            </a:r>
            <a:r>
              <a:rPr lang="en-US" sz="1200" b="0" baseline="0" dirty="0" smtClean="0">
                <a:ea typeface="ＭＳ Ｐゴシック" pitchFamily="34" charset="-128"/>
              </a:rPr>
              <a:t> you may be aware the </a:t>
            </a:r>
            <a:r>
              <a:rPr lang="en-US" sz="1200" b="1" dirty="0" smtClean="0">
                <a:ea typeface="ＭＳ Ｐゴシック" pitchFamily="34" charset="-128"/>
              </a:rPr>
              <a:t>National Waste Policy</a:t>
            </a:r>
            <a:r>
              <a:rPr lang="en-US" sz="1200" dirty="0" smtClean="0">
                <a:ea typeface="ＭＳ Ｐゴシック" pitchFamily="34" charset="-128"/>
              </a:rPr>
              <a:t> was agreed by Environment Protection and Heritage Council in November 2009.</a:t>
            </a:r>
            <a:br>
              <a:rPr lang="en-US" sz="1200" dirty="0" smtClean="0">
                <a:ea typeface="ＭＳ Ｐゴシック" pitchFamily="34" charset="-128"/>
              </a:rPr>
            </a:br>
            <a:endParaRPr lang="en-US" sz="1200" dirty="0" smtClean="0">
              <a:ea typeface="ＭＳ Ｐゴシック" pitchFamily="34" charset="-128"/>
            </a:endParaRPr>
          </a:p>
          <a:p>
            <a:pPr marL="228600" indent="-228600" eaLnBrk="1" hangingPunct="1">
              <a:spcBef>
                <a:spcPct val="0"/>
              </a:spcBef>
              <a:buFont typeface="+mj-lt"/>
              <a:buAutoNum type="arabicPeriod"/>
            </a:pPr>
            <a:r>
              <a:rPr lang="en-US" sz="1200" dirty="0" smtClean="0">
                <a:ea typeface="ＭＳ Ｐゴシック" pitchFamily="34" charset="-128"/>
              </a:rPr>
              <a:t>It sets the strategic agenda for waste policy in Australia. </a:t>
            </a:r>
            <a:br>
              <a:rPr lang="en-US" sz="1200" dirty="0" smtClean="0">
                <a:ea typeface="ＭＳ Ｐゴシック" pitchFamily="34" charset="-128"/>
              </a:rPr>
            </a:br>
            <a:endParaRPr lang="en-US" sz="1200" dirty="0" smtClean="0">
              <a:ea typeface="ＭＳ Ｐゴシック" pitchFamily="34" charset="-128"/>
            </a:endParaRPr>
          </a:p>
          <a:p>
            <a:pPr marL="228600" indent="-228600" eaLnBrk="1" hangingPunct="1">
              <a:spcBef>
                <a:spcPct val="0"/>
              </a:spcBef>
              <a:buFont typeface="+mj-lt"/>
              <a:buAutoNum type="arabicPeriod"/>
            </a:pPr>
            <a:r>
              <a:rPr lang="en-US" sz="1200" dirty="0" smtClean="0">
                <a:ea typeface="ＭＳ Ｐゴシック" pitchFamily="34" charset="-128"/>
              </a:rPr>
              <a:t>There are 6 key directions under the NWP, one of which is </a:t>
            </a:r>
            <a:r>
              <a:rPr lang="en-US" sz="1200" b="1" dirty="0" smtClean="0">
                <a:ea typeface="ＭＳ Ｐゴシック" pitchFamily="34" charset="-128"/>
              </a:rPr>
              <a:t>“taking responsibility”</a:t>
            </a:r>
            <a:r>
              <a:rPr lang="en-US" sz="1200" dirty="0" smtClean="0">
                <a:ea typeface="ＭＳ Ｐゴシック" pitchFamily="34" charset="-128"/>
              </a:rPr>
              <a:t> for products and their impacts. </a:t>
            </a:r>
            <a:br>
              <a:rPr lang="en-US" sz="1200" dirty="0" smtClean="0">
                <a:ea typeface="ＭＳ Ｐゴシック" pitchFamily="34" charset="-128"/>
              </a:rPr>
            </a:br>
            <a:endParaRPr lang="en-US" sz="1200" dirty="0" smtClean="0">
              <a:ea typeface="ＭＳ Ｐゴシック" pitchFamily="34" charset="-128"/>
            </a:endParaRPr>
          </a:p>
          <a:p>
            <a:pPr marL="228600" indent="-228600" eaLnBrk="1" hangingPunct="1">
              <a:spcBef>
                <a:spcPct val="0"/>
              </a:spcBef>
              <a:buFont typeface="+mj-lt"/>
              <a:buAutoNum type="arabicPeriod"/>
            </a:pPr>
            <a:r>
              <a:rPr lang="en-US" sz="1200" dirty="0" smtClean="0">
                <a:ea typeface="ＭＳ Ｐゴシック" pitchFamily="34" charset="-128"/>
              </a:rPr>
              <a:t>The Australian Government gave a commitment under this key direction to introduce product stewardship legislation.</a:t>
            </a:r>
            <a:br>
              <a:rPr lang="en-US" sz="1200" dirty="0" smtClean="0">
                <a:ea typeface="ＭＳ Ｐゴシック" pitchFamily="34" charset="-128"/>
              </a:rPr>
            </a:br>
            <a:endParaRPr lang="en-US" sz="1200" dirty="0" smtClean="0">
              <a:ea typeface="ＭＳ Ｐゴシック" pitchFamily="34" charset="-128"/>
            </a:endParaRP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200" dirty="0" smtClean="0">
                <a:ea typeface="ＭＳ Ｐゴシック" pitchFamily="34" charset="-128"/>
              </a:rPr>
              <a:t> Consultation on the legislation was held over November-December 2010</a:t>
            </a:r>
            <a:r>
              <a:rPr lang="en-US" sz="1200" baseline="0" dirty="0" smtClean="0">
                <a:ea typeface="ＭＳ Ｐゴシック" pitchFamily="34" charset="-128"/>
              </a:rPr>
              <a:t>.</a:t>
            </a:r>
            <a:r>
              <a:rPr lang="en-US" sz="1200" dirty="0" smtClean="0">
                <a:ea typeface="ＭＳ Ｐゴシック" pitchFamily="34" charset="-128"/>
              </a:rPr>
              <a:t/>
            </a:r>
            <a:br>
              <a:rPr lang="en-US" sz="1200" dirty="0" smtClean="0">
                <a:ea typeface="ＭＳ Ｐゴシック" pitchFamily="34" charset="-128"/>
              </a:rPr>
            </a:br>
            <a:endParaRPr lang="en-US" sz="1200" dirty="0" smtClean="0">
              <a:ea typeface="ＭＳ Ｐゴシック" pitchFamily="34" charset="-128"/>
            </a:endParaRPr>
          </a:p>
          <a:p>
            <a:pPr marL="228600" indent="-228600" eaLnBrk="1" hangingPunct="1">
              <a:spcBef>
                <a:spcPct val="0"/>
              </a:spcBef>
              <a:buFont typeface="+mj-lt"/>
              <a:buAutoNum type="arabicPeriod"/>
            </a:pPr>
            <a:r>
              <a:rPr lang="en-US" sz="1200" dirty="0" smtClean="0">
                <a:ea typeface="ＭＳ Ｐゴシック" pitchFamily="34" charset="-128"/>
              </a:rPr>
              <a:t>The </a:t>
            </a:r>
            <a:r>
              <a:rPr lang="en-US" sz="1200" b="1" i="1" dirty="0" smtClean="0">
                <a:ea typeface="ＭＳ Ｐゴシック" pitchFamily="34" charset="-128"/>
              </a:rPr>
              <a:t>Product Stewardship Act 2011 </a:t>
            </a:r>
            <a:r>
              <a:rPr lang="en-US" sz="1200" b="1" dirty="0" smtClean="0">
                <a:ea typeface="ＭＳ Ｐゴシック" pitchFamily="34" charset="-128"/>
              </a:rPr>
              <a:t> </a:t>
            </a:r>
            <a:r>
              <a:rPr lang="en-US" sz="1200" dirty="0" smtClean="0">
                <a:ea typeface="ＭＳ Ｐゴシック" pitchFamily="34" charset="-128"/>
              </a:rPr>
              <a:t>commenced on 8 August 2011</a:t>
            </a:r>
            <a:r>
              <a:rPr lang="en-US" dirty="0" smtClean="0">
                <a:ea typeface="ＭＳ Ｐゴシック" pitchFamily="34" charset="-128"/>
              </a:rPr>
              <a:t>. </a:t>
            </a:r>
          </a:p>
        </p:txBody>
      </p:sp>
      <p:sp>
        <p:nvSpPr>
          <p:cNvPr id="39940" name="Slide Number Placeholder 3"/>
          <p:cNvSpPr>
            <a:spLocks noGrp="1"/>
          </p:cNvSpPr>
          <p:nvPr>
            <p:ph type="sldNum" sz="quarter" idx="5"/>
          </p:nvPr>
        </p:nvSpPr>
        <p:spPr bwMode="auto">
          <a:noFill/>
          <a:ln>
            <a:miter lim="800000"/>
            <a:headEnd/>
            <a:tailEnd/>
          </a:ln>
        </p:spPr>
        <p:txBody>
          <a:bodyPr/>
          <a:lstStyle/>
          <a:p>
            <a:fld id="{CFC7D522-1DBA-4C37-BBFB-FC20D022EF8E}" type="slidenum">
              <a:rPr lang="en-AU" smtClean="0"/>
              <a:pPr/>
              <a:t>3</a:t>
            </a:fld>
            <a:endParaRPr lang="en-A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42900" indent="-342900">
              <a:buFont typeface="+mj-lt"/>
              <a:buAutoNum type="arabicPeriod"/>
            </a:pPr>
            <a:r>
              <a:rPr lang="en-AU" sz="1200" u="sng" kern="1200" dirty="0" smtClean="0">
                <a:solidFill>
                  <a:schemeClr val="tx1"/>
                </a:solidFill>
                <a:latin typeface="+mn-lt"/>
                <a:ea typeface="+mn-ea"/>
                <a:cs typeface="+mn-cs"/>
              </a:rPr>
              <a:t>The Product Stewardship Act 2011</a:t>
            </a:r>
            <a:r>
              <a:rPr lang="en-AU" sz="1200" u="none" kern="1200" baseline="0" dirty="0" smtClean="0">
                <a:solidFill>
                  <a:schemeClr val="tx1"/>
                </a:solidFill>
                <a:latin typeface="+mn-lt"/>
                <a:ea typeface="+mn-ea"/>
                <a:cs typeface="+mn-cs"/>
              </a:rPr>
              <a:t> provides the </a:t>
            </a:r>
            <a:r>
              <a:rPr lang="en-AU" sz="1200" b="1" u="none" kern="1200" baseline="0" dirty="0" smtClean="0">
                <a:solidFill>
                  <a:schemeClr val="tx1"/>
                </a:solidFill>
                <a:latin typeface="+mn-lt"/>
                <a:ea typeface="+mn-ea"/>
                <a:cs typeface="+mn-cs"/>
              </a:rPr>
              <a:t>legislative framework for mandatory, co-regulatory and voluntary product stewardship</a:t>
            </a:r>
            <a:r>
              <a:rPr lang="en-AU" sz="1200" u="none" kern="1200" baseline="0" dirty="0" smtClean="0">
                <a:solidFill>
                  <a:schemeClr val="tx1"/>
                </a:solidFill>
                <a:latin typeface="+mn-lt"/>
                <a:ea typeface="+mn-ea"/>
                <a:cs typeface="+mn-cs"/>
              </a:rPr>
              <a:t>. </a:t>
            </a:r>
            <a:br>
              <a:rPr lang="en-AU" sz="1200" u="none" kern="1200" baseline="0" dirty="0" smtClean="0">
                <a:solidFill>
                  <a:schemeClr val="tx1"/>
                </a:solidFill>
                <a:latin typeface="+mn-lt"/>
                <a:ea typeface="+mn-ea"/>
                <a:cs typeface="+mn-cs"/>
              </a:rPr>
            </a:br>
            <a:endParaRPr lang="en-AU" sz="1200" u="none" kern="1200" baseline="0" dirty="0" smtClean="0">
              <a:solidFill>
                <a:schemeClr val="tx1"/>
              </a:solidFill>
              <a:latin typeface="+mn-lt"/>
              <a:ea typeface="+mn-ea"/>
              <a:cs typeface="+mn-cs"/>
            </a:endParaRPr>
          </a:p>
          <a:p>
            <a:pPr marL="342900" indent="-342900">
              <a:buFont typeface="+mj-lt"/>
              <a:buAutoNum type="arabicPeriod"/>
            </a:pPr>
            <a:r>
              <a:rPr lang="en-AU" sz="1200" kern="1200" dirty="0" smtClean="0">
                <a:solidFill>
                  <a:schemeClr val="tx1"/>
                </a:solidFill>
                <a:latin typeface="+mn-lt"/>
                <a:ea typeface="+mn-ea"/>
                <a:cs typeface="+mn-cs"/>
              </a:rPr>
              <a:t>It is a </a:t>
            </a:r>
            <a:r>
              <a:rPr lang="en-AU" sz="1200" b="1" kern="1200" dirty="0" smtClean="0">
                <a:solidFill>
                  <a:schemeClr val="tx1"/>
                </a:solidFill>
                <a:latin typeface="+mn-lt"/>
                <a:ea typeface="+mn-ea"/>
                <a:cs typeface="+mn-cs"/>
              </a:rPr>
              <a:t>flexible</a:t>
            </a:r>
            <a:r>
              <a:rPr lang="en-AU" sz="1200" kern="1200" dirty="0" smtClean="0">
                <a:solidFill>
                  <a:schemeClr val="tx1"/>
                </a:solidFill>
                <a:latin typeface="+mn-lt"/>
                <a:ea typeface="+mn-ea"/>
                <a:cs typeface="+mn-cs"/>
              </a:rPr>
              <a:t> and practical approach </a:t>
            </a:r>
            <a:r>
              <a:rPr lang="en-AU" sz="1200" b="1" kern="1200" dirty="0" smtClean="0">
                <a:solidFill>
                  <a:schemeClr val="tx1"/>
                </a:solidFill>
                <a:latin typeface="+mn-lt"/>
                <a:ea typeface="+mn-ea"/>
                <a:cs typeface="+mn-cs"/>
              </a:rPr>
              <a:t>recognising that each product, material and industry is unique.</a:t>
            </a:r>
            <a:br>
              <a:rPr lang="en-AU" sz="1200" b="1" kern="1200" dirty="0" smtClean="0">
                <a:solidFill>
                  <a:schemeClr val="tx1"/>
                </a:solidFill>
                <a:latin typeface="+mn-lt"/>
                <a:ea typeface="+mn-ea"/>
                <a:cs typeface="+mn-cs"/>
              </a:rPr>
            </a:br>
            <a:endParaRPr lang="en-AU" sz="1200" b="1" kern="1200" dirty="0" smtClean="0">
              <a:solidFill>
                <a:schemeClr val="tx1"/>
              </a:solidFill>
              <a:latin typeface="+mn-lt"/>
              <a:ea typeface="+mn-ea"/>
              <a:cs typeface="+mn-cs"/>
            </a:endParaRPr>
          </a:p>
          <a:p>
            <a:pPr marL="342900" indent="-342900">
              <a:buFont typeface="+mj-lt"/>
              <a:buAutoNum type="arabicPeriod"/>
            </a:pPr>
            <a:r>
              <a:rPr lang="en-AU" sz="1200" b="0" kern="1200" dirty="0" smtClean="0">
                <a:solidFill>
                  <a:schemeClr val="tx1"/>
                </a:solidFill>
                <a:latin typeface="+mn-lt"/>
                <a:ea typeface="+mn-ea"/>
                <a:cs typeface="+mn-cs"/>
              </a:rPr>
              <a:t>It</a:t>
            </a:r>
            <a:r>
              <a:rPr lang="en-AU" sz="1200" b="0" kern="1200" baseline="0" dirty="0" smtClean="0">
                <a:solidFill>
                  <a:schemeClr val="tx1"/>
                </a:solidFill>
                <a:latin typeface="+mn-lt"/>
                <a:ea typeface="+mn-ea"/>
                <a:cs typeface="+mn-cs"/>
              </a:rPr>
              <a:t> is </a:t>
            </a:r>
            <a:r>
              <a:rPr lang="en-AU" sz="1200" b="1" kern="1200" baseline="0" dirty="0" smtClean="0">
                <a:solidFill>
                  <a:schemeClr val="tx1"/>
                </a:solidFill>
                <a:latin typeface="+mn-lt"/>
                <a:ea typeface="+mn-ea"/>
                <a:cs typeface="+mn-cs"/>
              </a:rPr>
              <a:t>a</a:t>
            </a:r>
            <a:r>
              <a:rPr lang="en-AU" sz="1200" b="1" kern="1200" dirty="0" smtClean="0">
                <a:solidFill>
                  <a:schemeClr val="tx1"/>
                </a:solidFill>
                <a:latin typeface="+mn-lt"/>
                <a:ea typeface="+mn-ea"/>
                <a:cs typeface="+mn-cs"/>
              </a:rPr>
              <a:t>daptable</a:t>
            </a:r>
            <a:r>
              <a:rPr lang="en-AU" sz="1200" kern="1200" dirty="0" smtClean="0">
                <a:solidFill>
                  <a:schemeClr val="tx1"/>
                </a:solidFill>
                <a:latin typeface="+mn-lt"/>
                <a:ea typeface="+mn-ea"/>
                <a:cs typeface="+mn-cs"/>
              </a:rPr>
              <a:t> in</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allowing products and materials to </a:t>
            </a:r>
            <a:r>
              <a:rPr lang="en-AU" sz="1200" u="sng" kern="1200" dirty="0" smtClean="0">
                <a:solidFill>
                  <a:schemeClr val="tx1"/>
                </a:solidFill>
                <a:latin typeface="+mn-lt"/>
                <a:ea typeface="+mn-ea"/>
                <a:cs typeface="+mn-cs"/>
              </a:rPr>
              <a:t>be covered as the need arises</a:t>
            </a:r>
            <a:r>
              <a:rPr lang="en-AU" sz="1200" kern="1200" dirty="0" smtClean="0">
                <a:solidFill>
                  <a:schemeClr val="tx1"/>
                </a:solidFill>
                <a:latin typeface="+mn-lt"/>
                <a:ea typeface="+mn-ea"/>
                <a:cs typeface="+mn-cs"/>
              </a:rPr>
              <a:t>, for example to </a:t>
            </a:r>
            <a:r>
              <a:rPr lang="en-AU" sz="1200" u="sng" kern="1200" dirty="0" smtClean="0">
                <a:solidFill>
                  <a:schemeClr val="tx1"/>
                </a:solidFill>
                <a:latin typeface="+mn-lt"/>
                <a:ea typeface="+mn-ea"/>
                <a:cs typeface="+mn-cs"/>
              </a:rPr>
              <a:t>keep step with Australia’s international obligations </a:t>
            </a:r>
            <a:r>
              <a:rPr lang="en-AU" sz="1200" kern="1200" dirty="0" smtClean="0">
                <a:solidFill>
                  <a:schemeClr val="tx1"/>
                </a:solidFill>
                <a:latin typeface="+mn-lt"/>
                <a:ea typeface="+mn-ea"/>
                <a:cs typeface="+mn-cs"/>
              </a:rPr>
              <a:t>on managing certain types of waste.</a:t>
            </a:r>
            <a:br>
              <a:rPr lang="en-AU" sz="1200" kern="1200" dirty="0" smtClean="0">
                <a:solidFill>
                  <a:schemeClr val="tx1"/>
                </a:solidFill>
                <a:latin typeface="+mn-lt"/>
                <a:ea typeface="+mn-ea"/>
                <a:cs typeface="+mn-cs"/>
              </a:rPr>
            </a:br>
            <a:endParaRPr lang="en-AU" sz="1200" kern="1200" dirty="0" smtClean="0">
              <a:solidFill>
                <a:schemeClr val="tx1"/>
              </a:solidFill>
              <a:latin typeface="+mn-lt"/>
              <a:ea typeface="+mn-ea"/>
              <a:cs typeface="+mn-cs"/>
            </a:endParaRPr>
          </a:p>
          <a:p>
            <a:pPr marL="342900" indent="-342900">
              <a:buFont typeface="+mj-lt"/>
              <a:buAutoNum type="arabicPeriod"/>
            </a:pPr>
            <a:r>
              <a:rPr lang="en-AU" sz="1200" b="0" kern="1200" dirty="0" smtClean="0">
                <a:solidFill>
                  <a:schemeClr val="tx1"/>
                </a:solidFill>
                <a:latin typeface="+mn-lt"/>
                <a:ea typeface="+mn-ea"/>
                <a:cs typeface="+mn-cs"/>
              </a:rPr>
              <a:t>It</a:t>
            </a:r>
            <a:r>
              <a:rPr lang="en-AU" sz="1200" b="0" kern="1200" baseline="0" dirty="0" smtClean="0">
                <a:solidFill>
                  <a:schemeClr val="tx1"/>
                </a:solidFill>
                <a:latin typeface="+mn-lt"/>
                <a:ea typeface="+mn-ea"/>
                <a:cs typeface="+mn-cs"/>
              </a:rPr>
              <a:t>  </a:t>
            </a:r>
            <a:r>
              <a:rPr lang="en-AU" sz="1200" b="1" kern="1200" baseline="0" dirty="0" smtClean="0">
                <a:solidFill>
                  <a:schemeClr val="tx1"/>
                </a:solidFill>
                <a:latin typeface="+mn-lt"/>
                <a:ea typeface="+mn-ea"/>
                <a:cs typeface="+mn-cs"/>
              </a:rPr>
              <a:t>d</a:t>
            </a:r>
            <a:r>
              <a:rPr lang="en-AU" sz="1200" b="1" dirty="0" smtClean="0"/>
              <a:t>etails </a:t>
            </a:r>
            <a:r>
              <a:rPr lang="en-AU" sz="1200" u="sng" dirty="0" smtClean="0"/>
              <a:t>compliance under the law</a:t>
            </a:r>
            <a:r>
              <a:rPr lang="en-AU" sz="1200" dirty="0" smtClean="0"/>
              <a:t>, how it will be </a:t>
            </a:r>
            <a:r>
              <a:rPr lang="en-AU" sz="1200" u="sng" dirty="0" smtClean="0"/>
              <a:t>enforced,</a:t>
            </a:r>
            <a:r>
              <a:rPr lang="en-AU" sz="1200" dirty="0" smtClean="0"/>
              <a:t> what </a:t>
            </a:r>
            <a:r>
              <a:rPr lang="en-AU" sz="1200" u="sng" dirty="0" smtClean="0"/>
              <a:t>constitutes an offence </a:t>
            </a:r>
            <a:r>
              <a:rPr lang="en-AU" sz="1200" dirty="0" smtClean="0"/>
              <a:t>and </a:t>
            </a:r>
            <a:r>
              <a:rPr lang="en-AU" sz="1200" u="sng" dirty="0" smtClean="0"/>
              <a:t>what penalties may apply </a:t>
            </a:r>
            <a:r>
              <a:rPr lang="en-AU" sz="1200" dirty="0" smtClean="0"/>
              <a:t>if the law is breached.</a:t>
            </a:r>
            <a:br>
              <a:rPr lang="en-AU" sz="1200" dirty="0" smtClean="0"/>
            </a:br>
            <a:endParaRPr lang="en-AU" sz="1200" dirty="0" smtClean="0"/>
          </a:p>
          <a:p>
            <a:pPr marL="342900" indent="-342900">
              <a:buFont typeface="+mj-lt"/>
              <a:buAutoNum type="arabicPeriod"/>
            </a:pPr>
            <a:r>
              <a:rPr lang="en-AU" sz="1200" b="1" kern="1200" dirty="0" smtClean="0">
                <a:solidFill>
                  <a:schemeClr val="tx1"/>
                </a:solidFill>
                <a:latin typeface="+mn-lt"/>
                <a:ea typeface="+mn-ea"/>
                <a:cs typeface="+mn-cs"/>
              </a:rPr>
              <a:t>A list will be published each year </a:t>
            </a:r>
            <a:r>
              <a:rPr lang="en-AU" sz="1200" kern="1200" dirty="0" smtClean="0">
                <a:solidFill>
                  <a:schemeClr val="tx1"/>
                </a:solidFill>
                <a:latin typeface="+mn-lt"/>
                <a:ea typeface="+mn-ea"/>
                <a:cs typeface="+mn-cs"/>
              </a:rPr>
              <a:t>of products being </a:t>
            </a:r>
            <a:r>
              <a:rPr lang="en-AU" sz="1200" u="sng" kern="1200" dirty="0" smtClean="0">
                <a:solidFill>
                  <a:schemeClr val="tx1"/>
                </a:solidFill>
                <a:latin typeface="+mn-lt"/>
                <a:ea typeface="+mn-ea"/>
                <a:cs typeface="+mn-cs"/>
              </a:rPr>
              <a:t>considered for coverage</a:t>
            </a:r>
            <a:r>
              <a:rPr lang="en-AU" sz="1200" u="sng" kern="1200" baseline="0" dirty="0" smtClean="0">
                <a:solidFill>
                  <a:schemeClr val="tx1"/>
                </a:solidFill>
                <a:latin typeface="+mn-lt"/>
                <a:ea typeface="+mn-ea"/>
                <a:cs typeface="+mn-cs"/>
              </a:rPr>
              <a:t> </a:t>
            </a:r>
            <a:r>
              <a:rPr lang="en-AU" sz="1200" kern="1200" baseline="0" dirty="0" smtClean="0">
                <a:solidFill>
                  <a:schemeClr val="tx1"/>
                </a:solidFill>
                <a:latin typeface="+mn-lt"/>
                <a:ea typeface="+mn-ea"/>
                <a:cs typeface="+mn-cs"/>
              </a:rPr>
              <a:t>under the Act</a:t>
            </a:r>
            <a:r>
              <a:rPr lang="en-AU" sz="1200" kern="1200" dirty="0" smtClean="0">
                <a:solidFill>
                  <a:schemeClr val="tx1"/>
                </a:solidFill>
                <a:latin typeface="+mn-lt"/>
                <a:ea typeface="+mn-ea"/>
                <a:cs typeface="+mn-cs"/>
              </a:rPr>
              <a:t>.</a:t>
            </a:r>
            <a:br>
              <a:rPr lang="en-AU" sz="1200" kern="1200" dirty="0" smtClean="0">
                <a:solidFill>
                  <a:schemeClr val="tx1"/>
                </a:solidFill>
                <a:latin typeface="+mn-lt"/>
                <a:ea typeface="+mn-ea"/>
                <a:cs typeface="+mn-cs"/>
              </a:rPr>
            </a:br>
            <a:endParaRPr lang="en-AU" sz="1200" kern="1200" dirty="0" smtClean="0">
              <a:solidFill>
                <a:schemeClr val="tx1"/>
              </a:solidFill>
              <a:latin typeface="+mn-lt"/>
              <a:ea typeface="+mn-ea"/>
              <a:cs typeface="+mn-cs"/>
            </a:endParaRPr>
          </a:p>
          <a:p>
            <a:pPr marL="342900" indent="-342900">
              <a:buFont typeface="+mj-lt"/>
              <a:buAutoNum type="arabicPeriod"/>
            </a:pPr>
            <a:r>
              <a:rPr lang="en-AU" sz="1200" dirty="0" smtClean="0"/>
              <a:t>The differences between the </a:t>
            </a:r>
            <a:r>
              <a:rPr lang="en-AU" sz="1200" b="1" dirty="0" smtClean="0"/>
              <a:t>three types</a:t>
            </a:r>
            <a:r>
              <a:rPr lang="en-AU" sz="1200" b="1" baseline="0" dirty="0" smtClean="0"/>
              <a:t> of product stewardship can be defined in the following way</a:t>
            </a:r>
            <a:r>
              <a:rPr lang="en-AU" sz="1200" b="0" baseline="0" dirty="0" smtClean="0"/>
              <a:t>s.</a:t>
            </a:r>
            <a:endParaRPr lang="en-AU" sz="1200" dirty="0" smtClean="0"/>
          </a:p>
          <a:p>
            <a:pPr marL="800100" lvl="1" indent="-342900">
              <a:buFont typeface="+mj-lt"/>
              <a:buNone/>
            </a:pPr>
            <a:r>
              <a:rPr lang="en-AU" sz="1200" b="1" u="sng" dirty="0" smtClean="0"/>
              <a:t>Mandatory</a:t>
            </a:r>
            <a:r>
              <a:rPr lang="en-AU" sz="1200" b="1" dirty="0" smtClean="0"/>
              <a:t>: </a:t>
            </a:r>
            <a:r>
              <a:rPr lang="en-AU" sz="1200" dirty="0" smtClean="0"/>
              <a:t> </a:t>
            </a:r>
          </a:p>
          <a:p>
            <a:pPr marL="800100" lvl="1" indent="-342900">
              <a:buFont typeface="Arial" pitchFamily="34" charset="0"/>
              <a:buChar char="•"/>
            </a:pPr>
            <a:r>
              <a:rPr lang="en-AU" sz="1200" b="1" dirty="0" smtClean="0"/>
              <a:t>Government regulates to place legal obligations </a:t>
            </a:r>
            <a:r>
              <a:rPr lang="en-AU" sz="1200" dirty="0" smtClean="0"/>
              <a:t>on parties </a:t>
            </a:r>
            <a:r>
              <a:rPr lang="en-AU" sz="1200" b="1" dirty="0" smtClean="0"/>
              <a:t>to take certain actions </a:t>
            </a:r>
            <a:r>
              <a:rPr lang="en-AU" sz="1200" dirty="0" smtClean="0"/>
              <a:t>in relation to a product.</a:t>
            </a:r>
            <a:r>
              <a:rPr lang="en-AU" sz="1200" baseline="0" dirty="0" smtClean="0"/>
              <a:t> </a:t>
            </a:r>
          </a:p>
          <a:p>
            <a:pPr marL="800100" lvl="1" indent="-342900">
              <a:buFont typeface="Arial" pitchFamily="34" charset="0"/>
              <a:buChar char="•"/>
            </a:pPr>
            <a:r>
              <a:rPr lang="en-AU" sz="1200" b="1" dirty="0" smtClean="0"/>
              <a:t>Could include labelling of products, restriction of hazardous </a:t>
            </a:r>
            <a:r>
              <a:rPr lang="en-AU" sz="1200" dirty="0" smtClean="0"/>
              <a:t>content or requiring a deposit and refund to be applied to a product.</a:t>
            </a:r>
          </a:p>
          <a:p>
            <a:pPr marL="800100" lvl="1" indent="-342900">
              <a:buFont typeface="+mj-lt"/>
              <a:buNone/>
            </a:pPr>
            <a:r>
              <a:rPr lang="en-AU" sz="1200" b="1" u="sng" dirty="0" smtClean="0"/>
              <a:t>Co-regulatory</a:t>
            </a:r>
            <a:r>
              <a:rPr lang="en-AU" sz="1200" b="1" dirty="0" smtClean="0"/>
              <a:t>: </a:t>
            </a:r>
          </a:p>
          <a:p>
            <a:pPr marL="800100" lvl="1" indent="-342900">
              <a:buFont typeface="Arial" pitchFamily="34" charset="0"/>
              <a:buChar char="•"/>
            </a:pPr>
            <a:r>
              <a:rPr lang="en-US" sz="1200" b="1" dirty="0" smtClean="0"/>
              <a:t>Government regulates</a:t>
            </a:r>
            <a:r>
              <a:rPr lang="en-US" sz="1200" b="1" baseline="0" dirty="0" smtClean="0"/>
              <a:t> to </a:t>
            </a:r>
            <a:r>
              <a:rPr lang="en-US" sz="1200" b="1" dirty="0" smtClean="0"/>
              <a:t>set outcomes and key</a:t>
            </a:r>
            <a:r>
              <a:rPr lang="en-US" sz="1200" b="1" baseline="0" dirty="0" smtClean="0"/>
              <a:t> obligations </a:t>
            </a:r>
            <a:r>
              <a:rPr lang="en-US" sz="1200" b="0" baseline="0" dirty="0" smtClean="0"/>
              <a:t>while</a:t>
            </a:r>
            <a:r>
              <a:rPr lang="en-US" sz="1200" b="1" baseline="0" dirty="0" smtClean="0"/>
              <a:t> </a:t>
            </a:r>
            <a:r>
              <a:rPr lang="en-US" sz="1200" b="1" dirty="0" smtClean="0"/>
              <a:t>industry has flexibility on how to deliver and fund</a:t>
            </a:r>
            <a:r>
              <a:rPr lang="en-US" sz="1200" b="1" baseline="0" dirty="0" smtClean="0"/>
              <a:t> activities </a:t>
            </a:r>
            <a:r>
              <a:rPr lang="en-US" sz="1200" b="0" baseline="0" dirty="0" smtClean="0"/>
              <a:t>to meet the requirements.</a:t>
            </a:r>
            <a:r>
              <a:rPr lang="en-AU" sz="1200" b="0" dirty="0" smtClean="0"/>
              <a:t> </a:t>
            </a:r>
          </a:p>
          <a:p>
            <a:pPr marL="8001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AU" dirty="0" smtClean="0"/>
              <a:t>The </a:t>
            </a:r>
            <a:r>
              <a:rPr lang="en-AU" b="1" dirty="0" smtClean="0"/>
              <a:t>National Television and Computer Recycling Scheme</a:t>
            </a:r>
            <a:r>
              <a:rPr lang="en-AU" dirty="0" smtClean="0"/>
              <a:t> is the first co-regulatory arrangement</a:t>
            </a:r>
            <a:r>
              <a:rPr lang="en-AU" baseline="0" dirty="0" smtClean="0"/>
              <a:t> to occur under the legislation. </a:t>
            </a:r>
            <a:endParaRPr lang="en-AU" sz="1200" dirty="0" smtClean="0"/>
          </a:p>
          <a:p>
            <a:pPr marL="687600" lvl="1" indent="-230400">
              <a:buFont typeface="+mj-lt"/>
              <a:buNone/>
            </a:pPr>
            <a:r>
              <a:rPr lang="en-AU" sz="1200" b="1" u="sng" dirty="0" smtClean="0"/>
              <a:t>Voluntary</a:t>
            </a:r>
            <a:r>
              <a:rPr lang="en-AU" sz="1200" b="1" dirty="0" smtClean="0"/>
              <a:t>:</a:t>
            </a:r>
            <a:r>
              <a:rPr lang="en-AU" sz="1200" dirty="0" smtClean="0"/>
              <a:t> </a:t>
            </a:r>
          </a:p>
          <a:p>
            <a:pPr marL="687600" marR="0" lvl="1" indent="-2304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AU" sz="1200" dirty="0" smtClean="0"/>
              <a:t>Voluntary provisions are contained in </a:t>
            </a:r>
            <a:r>
              <a:rPr lang="en-AU" sz="1200" b="1" dirty="0" smtClean="0"/>
              <a:t>Part 2 of the Act</a:t>
            </a:r>
            <a:r>
              <a:rPr lang="en-AU" sz="1200" b="0" baseline="0" dirty="0" smtClean="0"/>
              <a:t> and </a:t>
            </a:r>
            <a:r>
              <a:rPr lang="en-AU" sz="1200" b="1" baseline="0" dirty="0" smtClean="0"/>
              <a:t>are to be supported by a ministerial determination and fee regulations.</a:t>
            </a:r>
            <a:endParaRPr lang="en-AU" sz="1200" b="1" dirty="0" smtClean="0"/>
          </a:p>
          <a:p>
            <a:pPr marL="687600" lvl="1" indent="-230400">
              <a:buFont typeface="Arial" pitchFamily="34" charset="0"/>
              <a:buChar char="•"/>
            </a:pPr>
            <a:r>
              <a:rPr lang="en-AU" sz="1200" b="0" dirty="0" smtClean="0"/>
              <a:t>Most product stewardship activity</a:t>
            </a:r>
            <a:r>
              <a:rPr lang="en-AU" sz="1200" b="0" baseline="0" dirty="0" smtClean="0"/>
              <a:t> under the Act </a:t>
            </a:r>
            <a:r>
              <a:rPr lang="en-AU" sz="1200" b="0" dirty="0" smtClean="0"/>
              <a:t>is</a:t>
            </a:r>
            <a:r>
              <a:rPr lang="en-AU" sz="1200" b="0" baseline="0" dirty="0" smtClean="0"/>
              <a:t> </a:t>
            </a:r>
            <a:r>
              <a:rPr lang="en-AU" sz="1200" b="1" dirty="0" smtClean="0"/>
              <a:t>likely to be voluntary</a:t>
            </a:r>
            <a:r>
              <a:rPr lang="en-AU" sz="1200" dirty="0" smtClean="0"/>
              <a:t>.</a:t>
            </a:r>
          </a:p>
          <a:p>
            <a:pPr marL="687600" lvl="1" indent="-230400">
              <a:buFont typeface="Arial" pitchFamily="34" charset="0"/>
              <a:buChar char="•"/>
            </a:pPr>
            <a:r>
              <a:rPr lang="en-AU" sz="1200" dirty="0" smtClean="0"/>
              <a:t>Encourages product stewardship </a:t>
            </a:r>
            <a:r>
              <a:rPr lang="en-AU" sz="1200" u="sng" dirty="0" smtClean="0"/>
              <a:t>without the need for regulation</a:t>
            </a:r>
            <a:r>
              <a:rPr lang="en-AU" sz="1200" dirty="0" smtClean="0"/>
              <a:t>.</a:t>
            </a:r>
          </a:p>
          <a:p>
            <a:pPr marL="687600" lvl="1" indent="-230400">
              <a:buFont typeface="Arial" pitchFamily="34" charset="0"/>
              <a:buChar char="•"/>
            </a:pPr>
            <a:r>
              <a:rPr lang="en-AU" sz="1200" dirty="0" smtClean="0"/>
              <a:t>Accreditation</a:t>
            </a:r>
            <a:r>
              <a:rPr lang="en-AU" sz="1200" baseline="0" dirty="0" smtClean="0"/>
              <a:t> is conditional upon</a:t>
            </a:r>
            <a:r>
              <a:rPr lang="en-AU" sz="1200" dirty="0" smtClean="0"/>
              <a:t> product stewardship organisations </a:t>
            </a:r>
            <a:r>
              <a:rPr lang="en-AU" sz="1200" b="1" dirty="0" smtClean="0"/>
              <a:t>meeting specific requirements </a:t>
            </a:r>
            <a:r>
              <a:rPr lang="en-AU" sz="1200" dirty="0" smtClean="0"/>
              <a:t>that ensure they carry out their activities in a transparent and accountable manner.</a:t>
            </a:r>
          </a:p>
          <a:p>
            <a:endParaRPr lang="en-AU" sz="1200" dirty="0" smtClean="0"/>
          </a:p>
          <a:p>
            <a:endParaRPr lang="en-AU" sz="1200" dirty="0" smtClean="0"/>
          </a:p>
          <a:p>
            <a:endParaRPr lang="en-AU" dirty="0"/>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4</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indent="-342900" algn="l" defTabSz="914400" rtl="0" eaLnBrk="1" fontAlgn="base" latinLnBrk="0" hangingPunct="1">
              <a:lnSpc>
                <a:spcPct val="100000"/>
              </a:lnSpc>
              <a:spcBef>
                <a:spcPct val="30000"/>
              </a:spcBef>
              <a:spcAft>
                <a:spcPct val="0"/>
              </a:spcAft>
              <a:buClrTx/>
              <a:buSzTx/>
              <a:buFont typeface="+mj-lt"/>
              <a:buAutoNum type="arabicPeriod"/>
              <a:tabLst/>
              <a:defRPr/>
            </a:pPr>
            <a:r>
              <a:rPr lang="en-AU" sz="1200" b="1" dirty="0" smtClean="0"/>
              <a:t>In the context of the Act</a:t>
            </a:r>
            <a:r>
              <a:rPr lang="en-AU" sz="1200" dirty="0" smtClean="0"/>
              <a:t>, the accreditation of voluntary product stewardship occurs when </a:t>
            </a:r>
            <a:r>
              <a:rPr lang="en-AU" sz="1200" b="1" dirty="0" smtClean="0"/>
              <a:t>self-selected organisations seek, and are granted, accreditation </a:t>
            </a:r>
            <a:r>
              <a:rPr lang="en-AU" sz="1200" dirty="0" smtClean="0"/>
              <a:t>from the Australian Government for voluntary product stewardship activities. </a:t>
            </a:r>
            <a:br>
              <a:rPr lang="en-AU" sz="1200" dirty="0" smtClean="0"/>
            </a:br>
            <a:endParaRPr lang="en-AU" sz="1200" dirty="0" smtClean="0"/>
          </a:p>
          <a:p>
            <a:pPr marL="342900" marR="0" indent="-342900" algn="l" defTabSz="914400" rtl="0" eaLnBrk="1" fontAlgn="base" latinLnBrk="0" hangingPunct="1">
              <a:lnSpc>
                <a:spcPct val="100000"/>
              </a:lnSpc>
              <a:spcBef>
                <a:spcPct val="30000"/>
              </a:spcBef>
              <a:spcAft>
                <a:spcPct val="0"/>
              </a:spcAft>
              <a:buClrTx/>
              <a:buSzTx/>
              <a:buFont typeface="+mj-lt"/>
              <a:buAutoNum type="arabicPeriod"/>
              <a:tabLst/>
              <a:defRPr/>
            </a:pPr>
            <a:r>
              <a:rPr lang="en-AU" sz="1200" u="sng" dirty="0" smtClean="0"/>
              <a:t>Examples</a:t>
            </a:r>
            <a:r>
              <a:rPr lang="en-AU" sz="1200" dirty="0" smtClean="0"/>
              <a:t> of voluntary product stewardship may include reducing hazardous substances in products through improved product design and manufacture, or improving recycling rates for products at the end of their life.</a:t>
            </a:r>
            <a:br>
              <a:rPr lang="en-AU" sz="1200" dirty="0" smtClean="0"/>
            </a:br>
            <a:endParaRPr lang="en-AU" sz="1200" dirty="0" smtClean="0"/>
          </a:p>
          <a:p>
            <a:pPr marL="342900" marR="0" indent="-342900" algn="l" defTabSz="914400" rtl="0" eaLnBrk="1" fontAlgn="base" latinLnBrk="0" hangingPunct="1">
              <a:lnSpc>
                <a:spcPct val="100000"/>
              </a:lnSpc>
              <a:spcBef>
                <a:spcPct val="30000"/>
              </a:spcBef>
              <a:spcAft>
                <a:spcPct val="0"/>
              </a:spcAft>
              <a:buClrTx/>
              <a:buSzTx/>
              <a:buFont typeface="+mj-lt"/>
              <a:buAutoNum type="arabicPeriod"/>
              <a:tabLst/>
              <a:defRPr/>
            </a:pPr>
            <a:r>
              <a:rPr lang="en-AU" sz="1200" dirty="0" smtClean="0"/>
              <a:t>The aim</a:t>
            </a:r>
            <a:r>
              <a:rPr lang="en-AU" sz="1200" baseline="0" dirty="0" smtClean="0"/>
              <a:t> in accrediting voluntary arrangements is to:</a:t>
            </a:r>
          </a:p>
          <a:p>
            <a:pPr lvl="1">
              <a:lnSpc>
                <a:spcPct val="100000"/>
              </a:lnSpc>
              <a:spcBef>
                <a:spcPts val="600"/>
              </a:spcBef>
              <a:spcAft>
                <a:spcPts val="1200"/>
              </a:spcAft>
              <a:buFont typeface="Arial" pitchFamily="34" charset="0"/>
              <a:buChar char="•"/>
            </a:pPr>
            <a:r>
              <a:rPr lang="en-AU" dirty="0" smtClean="0"/>
              <a:t>Provide an avenue for </a:t>
            </a:r>
            <a:r>
              <a:rPr lang="en-AU" b="1" dirty="0" smtClean="0"/>
              <a:t>recognising and encouraging product stewardship without the need to regulate</a:t>
            </a:r>
          </a:p>
          <a:p>
            <a:pPr lvl="1">
              <a:lnSpc>
                <a:spcPct val="100000"/>
              </a:lnSpc>
              <a:spcBef>
                <a:spcPts val="600"/>
              </a:spcBef>
              <a:spcAft>
                <a:spcPts val="1200"/>
              </a:spcAft>
              <a:buFont typeface="Arial" pitchFamily="34" charset="0"/>
              <a:buChar char="•"/>
            </a:pPr>
            <a:r>
              <a:rPr lang="en-AU" b="1" dirty="0" smtClean="0"/>
              <a:t>Provide assurance to the community </a:t>
            </a:r>
            <a:r>
              <a:rPr lang="en-AU" dirty="0" smtClean="0"/>
              <a:t>that voluntary product stewardship arrangements are achieving real and effective outcomes (ie.</a:t>
            </a:r>
            <a:r>
              <a:rPr lang="en-AU" baseline="0" dirty="0" smtClean="0"/>
              <a:t> they are </a:t>
            </a:r>
            <a:r>
              <a:rPr lang="en-AU" b="1" baseline="0" dirty="0" smtClean="0"/>
              <a:t>credible</a:t>
            </a:r>
            <a:r>
              <a:rPr lang="en-AU" baseline="0" dirty="0" smtClean="0"/>
              <a:t>).</a:t>
            </a:r>
            <a:br>
              <a:rPr lang="en-AU" baseline="0" dirty="0" smtClean="0"/>
            </a:br>
            <a:endParaRPr lang="en-AU" sz="1200" dirty="0" smtClean="0"/>
          </a:p>
          <a:p>
            <a:pPr marL="342900" marR="0" indent="-342900" algn="l" defTabSz="914400" rtl="0" eaLnBrk="1" fontAlgn="base" latinLnBrk="0" hangingPunct="1">
              <a:lnSpc>
                <a:spcPct val="100000"/>
              </a:lnSpc>
              <a:spcBef>
                <a:spcPct val="30000"/>
              </a:spcBef>
              <a:spcAft>
                <a:spcPct val="0"/>
              </a:spcAft>
              <a:buClrTx/>
              <a:buSzTx/>
              <a:buFont typeface="+mj-lt"/>
              <a:buAutoNum type="arabicPeriod"/>
              <a:tabLst/>
              <a:defRPr/>
            </a:pPr>
            <a:r>
              <a:rPr lang="en-AU" sz="1200" dirty="0" smtClean="0"/>
              <a:t>Not all in an industry</a:t>
            </a:r>
            <a:r>
              <a:rPr lang="en-AU" sz="1200" baseline="0" dirty="0" smtClean="0"/>
              <a:t> need to participate, but </a:t>
            </a:r>
            <a:r>
              <a:rPr lang="en-AU" sz="1200" u="sng" baseline="0" dirty="0" smtClean="0"/>
              <a:t>broad industry participation is desirable</a:t>
            </a:r>
            <a:r>
              <a:rPr lang="en-AU" sz="1200" baseline="0" dirty="0" smtClean="0"/>
              <a:t>. </a:t>
            </a:r>
          </a:p>
          <a:p>
            <a:endParaRPr lang="en-AU" dirty="0"/>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42900" lvl="1" indent="-342900">
              <a:buFont typeface="+mj-lt"/>
              <a:buAutoNum type="arabicPeriod"/>
              <a:defRPr/>
            </a:pPr>
            <a:r>
              <a:rPr lang="en-AU" sz="1200" b="1" baseline="0" dirty="0" smtClean="0">
                <a:latin typeface="+mn-lt"/>
              </a:rPr>
              <a:t>Extensive consultation was undertaken </a:t>
            </a:r>
            <a:r>
              <a:rPr lang="en-AU" sz="1200" b="0" baseline="0" dirty="0" smtClean="0">
                <a:latin typeface="+mn-lt"/>
              </a:rPr>
              <a:t>on the design of the voluntary accreditation model </a:t>
            </a:r>
            <a:r>
              <a:rPr lang="en-AU" sz="1200" baseline="0" dirty="0" smtClean="0">
                <a:latin typeface="+mn-lt"/>
              </a:rPr>
              <a:t>in preparation for the development of the legislative instruments</a:t>
            </a:r>
            <a:r>
              <a:rPr lang="en-AU" sz="1200" b="0" baseline="0" dirty="0" smtClean="0">
                <a:latin typeface="+mn-lt"/>
              </a:rPr>
              <a:t>. </a:t>
            </a:r>
          </a:p>
          <a:p>
            <a:pPr marL="800100" lvl="3" indent="-342900">
              <a:buFont typeface="Arial" pitchFamily="34" charset="0"/>
              <a:buChar char="•"/>
              <a:defRPr/>
            </a:pPr>
            <a:r>
              <a:rPr lang="en-AU" sz="1200" b="0" u="sng" baseline="0" dirty="0" smtClean="0">
                <a:latin typeface="+mn-lt"/>
              </a:rPr>
              <a:t>February to March 2012 Public consultation process </a:t>
            </a:r>
            <a:r>
              <a:rPr lang="en-AU" sz="1200" u="sng" baseline="0" dirty="0" smtClean="0">
                <a:latin typeface="+mn-lt"/>
              </a:rPr>
              <a:t>on the model for accrediting voluntary arrangements and the cost recovery arrangements</a:t>
            </a:r>
            <a:r>
              <a:rPr lang="en-AU" sz="1200" baseline="0" dirty="0" smtClean="0">
                <a:latin typeface="+mn-lt"/>
              </a:rPr>
              <a:t>. </a:t>
            </a:r>
            <a:r>
              <a:rPr lang="en-AU" sz="1200" dirty="0" smtClean="0">
                <a:latin typeface="+mn-lt"/>
                <a:ea typeface="ＭＳ Ｐゴシック" pitchFamily="34" charset="-128"/>
              </a:rPr>
              <a:t>The </a:t>
            </a:r>
            <a:r>
              <a:rPr lang="en-AU" sz="1200" i="1" dirty="0" smtClean="0">
                <a:latin typeface="+mn-lt"/>
                <a:ea typeface="ＭＳ Ｐゴシック" pitchFamily="34" charset="-128"/>
              </a:rPr>
              <a:t>Consultation Paper on the Proposed Model for Accreditation of Voluntary Product Stewardship Arrangements</a:t>
            </a:r>
            <a:r>
              <a:rPr lang="en-AU" sz="1200" dirty="0" smtClean="0">
                <a:latin typeface="+mn-lt"/>
                <a:ea typeface="ＭＳ Ｐゴシック" pitchFamily="34" charset="-128"/>
              </a:rPr>
              <a:t> was released for a four week period to obtain feedback on the model for accrediting voluntary arrangements. A total of </a:t>
            </a:r>
            <a:r>
              <a:rPr lang="en-AU" sz="1200" u="sng" dirty="0" smtClean="0">
                <a:latin typeface="+mn-lt"/>
              </a:rPr>
              <a:t>20 submissions were received and 42 people attended public forums </a:t>
            </a:r>
            <a:r>
              <a:rPr lang="en-AU" sz="1200" dirty="0" smtClean="0">
                <a:latin typeface="+mn-lt"/>
              </a:rPr>
              <a:t>held in Sydney, Canberra and Melbourne.</a:t>
            </a:r>
            <a:endParaRPr lang="en-AU" sz="1200" baseline="0" dirty="0" smtClean="0">
              <a:latin typeface="+mn-lt"/>
            </a:endParaRPr>
          </a:p>
          <a:p>
            <a:pPr marL="687600" lvl="3" indent="-230400">
              <a:buFont typeface="Arial" pitchFamily="34" charset="0"/>
              <a:buChar char="•"/>
              <a:defRPr/>
            </a:pPr>
            <a:r>
              <a:rPr lang="en-AU" sz="1200" b="0" u="sng" baseline="0" dirty="0" smtClean="0">
                <a:latin typeface="+mn-lt"/>
              </a:rPr>
              <a:t>June 2012 targeted consultation process </a:t>
            </a:r>
            <a:r>
              <a:rPr lang="en-AU" sz="1200" baseline="0" dirty="0" smtClean="0">
                <a:latin typeface="+mn-lt"/>
              </a:rPr>
              <a:t>on the </a:t>
            </a:r>
            <a:r>
              <a:rPr lang="en-AU" sz="1200" b="1" baseline="0" dirty="0" smtClean="0">
                <a:latin typeface="+mn-lt"/>
              </a:rPr>
              <a:t>revised cost recovery arrangements</a:t>
            </a:r>
            <a:r>
              <a:rPr lang="en-AU" sz="1200" baseline="0" dirty="0" smtClean="0">
                <a:latin typeface="+mn-lt"/>
              </a:rPr>
              <a:t>. T</a:t>
            </a:r>
            <a:r>
              <a:rPr lang="en-AU" sz="1200" dirty="0" smtClean="0">
                <a:latin typeface="+mn-lt"/>
                <a:ea typeface="ＭＳ Ｐゴシック" pitchFamily="34" charset="-128"/>
              </a:rPr>
              <a:t>he </a:t>
            </a:r>
            <a:r>
              <a:rPr lang="en-AU" sz="1200" i="1" dirty="0" smtClean="0">
                <a:latin typeface="+mn-lt"/>
                <a:ea typeface="ＭＳ Ｐゴシック" pitchFamily="34" charset="-128"/>
              </a:rPr>
              <a:t>Revised Cost Recovery Arrangements for Accreditation of Voluntary Product Stewardship Arrangements </a:t>
            </a:r>
            <a:r>
              <a:rPr lang="en-AU" sz="1200" dirty="0" smtClean="0">
                <a:latin typeface="+mn-lt"/>
                <a:ea typeface="ＭＳ Ｐゴシック" pitchFamily="34" charset="-128"/>
              </a:rPr>
              <a:t>was released to interested stakeholders following an analysis of the feedback on the February 2012 Consultation Paper.  </a:t>
            </a:r>
            <a:r>
              <a:rPr lang="en-AU" sz="1200" u="sng" dirty="0" smtClean="0">
                <a:latin typeface="+mn-lt"/>
                <a:ea typeface="ＭＳ Ｐゴシック" pitchFamily="34" charset="-128"/>
              </a:rPr>
              <a:t>Two</a:t>
            </a:r>
            <a:r>
              <a:rPr lang="en-AU" sz="1200" u="sng" baseline="0" dirty="0" smtClean="0">
                <a:latin typeface="+mn-lt"/>
                <a:ea typeface="ＭＳ Ｐゴシック" pitchFamily="34" charset="-128"/>
              </a:rPr>
              <a:t> </a:t>
            </a:r>
            <a:r>
              <a:rPr lang="en-AU" sz="1200" u="sng" dirty="0" smtClean="0">
                <a:latin typeface="+mn-lt"/>
                <a:ea typeface="ＭＳ Ｐゴシック" pitchFamily="34" charset="-128"/>
              </a:rPr>
              <a:t>submissions were received</a:t>
            </a:r>
            <a:r>
              <a:rPr lang="en-AU" sz="1200" dirty="0" smtClean="0">
                <a:latin typeface="+mn-lt"/>
                <a:ea typeface="ＭＳ Ｐゴシック" pitchFamily="34" charset="-128"/>
              </a:rPr>
              <a:t>.</a:t>
            </a:r>
          </a:p>
          <a:p>
            <a:pPr marL="800100" lvl="2" indent="-342900">
              <a:buFont typeface="Arial" pitchFamily="34" charset="0"/>
              <a:buChar char="•"/>
              <a:defRPr/>
            </a:pPr>
            <a:r>
              <a:rPr lang="en-AU" sz="1200" u="sng" dirty="0" smtClean="0">
                <a:latin typeface="+mn-lt"/>
                <a:ea typeface="ＭＳ Ｐゴシック" pitchFamily="34" charset="-128"/>
              </a:rPr>
              <a:t>Workshops and bilateral discussions </a:t>
            </a:r>
            <a:r>
              <a:rPr lang="en-AU" sz="1200" dirty="0" smtClean="0">
                <a:latin typeface="+mn-lt"/>
                <a:ea typeface="ＭＳ Ｐゴシック" pitchFamily="34" charset="-128"/>
              </a:rPr>
              <a:t>with government and industry stakeholders to inform the design of the accreditation model</a:t>
            </a:r>
            <a:r>
              <a:rPr lang="en-AU" sz="1200" baseline="0" dirty="0" smtClean="0">
                <a:latin typeface="+mn-lt"/>
                <a:ea typeface="ＭＳ Ｐゴシック" pitchFamily="34" charset="-128"/>
              </a:rPr>
              <a:t> has also occurred.</a:t>
            </a:r>
            <a:br>
              <a:rPr lang="en-AU" sz="1200" baseline="0" dirty="0" smtClean="0">
                <a:latin typeface="+mn-lt"/>
                <a:ea typeface="ＭＳ Ｐゴシック" pitchFamily="34" charset="-128"/>
              </a:rPr>
            </a:br>
            <a:endParaRPr lang="en-AU" sz="1200" baseline="0" dirty="0" smtClean="0">
              <a:latin typeface="+mn-lt"/>
              <a:ea typeface="ＭＳ Ｐゴシック" pitchFamily="34" charset="-128"/>
            </a:endParaRPr>
          </a:p>
          <a:p>
            <a:pPr marL="342900" lvl="1" indent="-342900">
              <a:buFont typeface="+mj-lt"/>
              <a:buAutoNum type="arabicPeriod"/>
              <a:defRPr/>
            </a:pPr>
            <a:r>
              <a:rPr lang="en-AU" sz="1200" b="1" u="sng" baseline="0" dirty="0" smtClean="0">
                <a:latin typeface="+mn-lt"/>
                <a:ea typeface="ＭＳ Ｐゴシック" pitchFamily="34" charset="-128"/>
              </a:rPr>
              <a:t>Note: AMTA were participants at the industry workshops, </a:t>
            </a:r>
            <a:r>
              <a:rPr lang="en-AU" sz="1200" b="1" u="sng" baseline="0" dirty="0" smtClean="0">
                <a:solidFill>
                  <a:srgbClr val="FF0000"/>
                </a:solidFill>
                <a:latin typeface="+mn-lt"/>
                <a:ea typeface="ＭＳ Ｐゴシック" pitchFamily="34" charset="-128"/>
              </a:rPr>
              <a:t>and submitted a response to the public consultation paper. </a:t>
            </a:r>
            <a:br>
              <a:rPr lang="en-AU" sz="1200" b="1" u="sng" baseline="0" dirty="0" smtClean="0">
                <a:solidFill>
                  <a:srgbClr val="FF0000"/>
                </a:solidFill>
                <a:latin typeface="+mn-lt"/>
                <a:ea typeface="ＭＳ Ｐゴシック" pitchFamily="34" charset="-128"/>
              </a:rPr>
            </a:br>
            <a:endParaRPr lang="en-AU" sz="1200" b="1" u="sng" dirty="0" smtClean="0">
              <a:solidFill>
                <a:srgbClr val="FF0000"/>
              </a:solidFill>
              <a:latin typeface="+mn-lt"/>
            </a:endParaRPr>
          </a:p>
          <a:p>
            <a:pPr marL="342900" lvl="1" indent="-342900">
              <a:buFont typeface="+mj-lt"/>
              <a:buAutoNum type="arabicPeriod"/>
              <a:defRPr/>
            </a:pPr>
            <a:r>
              <a:rPr lang="en-AU" sz="1200" dirty="0" smtClean="0">
                <a:latin typeface="+mn-lt"/>
              </a:rPr>
              <a:t>To </a:t>
            </a:r>
            <a:r>
              <a:rPr lang="en-AU" sz="1200" b="0" dirty="0" smtClean="0">
                <a:latin typeface="+mn-lt"/>
              </a:rPr>
              <a:t>implement</a:t>
            </a:r>
            <a:r>
              <a:rPr lang="en-AU" sz="1200" b="1" dirty="0" smtClean="0">
                <a:latin typeface="+mn-lt"/>
              </a:rPr>
              <a:t> </a:t>
            </a:r>
            <a:r>
              <a:rPr lang="en-AU" sz="1200" dirty="0" smtClean="0">
                <a:latin typeface="+mn-lt"/>
              </a:rPr>
              <a:t>the voluntary provisions under the Act, the following </a:t>
            </a:r>
            <a:r>
              <a:rPr lang="en-AU" sz="1200" u="sng" dirty="0" smtClean="0">
                <a:latin typeface="+mn-lt"/>
              </a:rPr>
              <a:t>legislative instruments </a:t>
            </a:r>
            <a:r>
              <a:rPr lang="en-AU" sz="1200" dirty="0" smtClean="0">
                <a:latin typeface="+mn-lt"/>
              </a:rPr>
              <a:t>are to be developed:</a:t>
            </a:r>
          </a:p>
          <a:p>
            <a:pPr marL="687600" lvl="3" indent="-230400">
              <a:buFont typeface="Arial" pitchFamily="34" charset="0"/>
              <a:buChar char="•"/>
              <a:defRPr/>
            </a:pPr>
            <a:r>
              <a:rPr lang="en-AU" sz="1200" b="1" dirty="0" smtClean="0">
                <a:latin typeface="+mn-lt"/>
              </a:rPr>
              <a:t>Ministerial Determination </a:t>
            </a:r>
            <a:r>
              <a:rPr lang="en-AU" sz="1200" dirty="0" smtClean="0">
                <a:latin typeface="+mn-lt"/>
              </a:rPr>
              <a:t>to</a:t>
            </a:r>
            <a:r>
              <a:rPr lang="en-AU" sz="1200" baseline="0" dirty="0" smtClean="0">
                <a:latin typeface="+mn-lt"/>
              </a:rPr>
              <a:t> </a:t>
            </a:r>
            <a:r>
              <a:rPr lang="en-AU" sz="1200" dirty="0" smtClean="0">
                <a:latin typeface="+mn-lt"/>
              </a:rPr>
              <a:t>provide details on the </a:t>
            </a:r>
            <a:r>
              <a:rPr lang="en-AU" sz="1200" u="sng" dirty="0" smtClean="0">
                <a:latin typeface="+mn-lt"/>
              </a:rPr>
              <a:t>requirements for accreditation </a:t>
            </a:r>
            <a:r>
              <a:rPr lang="en-AU" sz="1200" dirty="0" smtClean="0">
                <a:latin typeface="+mn-lt"/>
              </a:rPr>
              <a:t>of voluntary arrangements. </a:t>
            </a:r>
          </a:p>
          <a:p>
            <a:pPr marL="687600" lvl="3" indent="-230400">
              <a:buFont typeface="Arial" pitchFamily="34" charset="0"/>
              <a:buChar char="•"/>
              <a:defRPr/>
            </a:pPr>
            <a:r>
              <a:rPr lang="en-AU" sz="1200" b="1" dirty="0" smtClean="0">
                <a:latin typeface="+mn-lt"/>
              </a:rPr>
              <a:t>Regulations</a:t>
            </a:r>
            <a:r>
              <a:rPr lang="en-AU" sz="1200" b="1" baseline="0" dirty="0" smtClean="0">
                <a:latin typeface="+mn-lt"/>
              </a:rPr>
              <a:t> for application fees</a:t>
            </a:r>
            <a:r>
              <a:rPr lang="en-AU" sz="1200" baseline="0" dirty="0" smtClean="0">
                <a:latin typeface="+mn-lt"/>
              </a:rPr>
              <a:t>.</a:t>
            </a:r>
            <a:br>
              <a:rPr lang="en-AU" sz="1200" baseline="0" dirty="0" smtClean="0">
                <a:latin typeface="+mn-lt"/>
              </a:rPr>
            </a:br>
            <a:endParaRPr lang="en-AU" sz="1200" baseline="0" dirty="0" smtClean="0">
              <a:latin typeface="+mn-lt"/>
            </a:endParaRPr>
          </a:p>
          <a:p>
            <a:pPr marL="230400" lvl="2" indent="-230400">
              <a:buFont typeface="+mj-lt"/>
              <a:buAutoNum type="arabicPeriod" startAt="4"/>
              <a:defRPr/>
            </a:pPr>
            <a:r>
              <a:rPr lang="en-AU" sz="1200" b="1" baseline="0" dirty="0" smtClean="0">
                <a:latin typeface="+mn-lt"/>
                <a:ea typeface="ＭＳ Ｐゴシック" pitchFamily="34" charset="-128"/>
              </a:rPr>
              <a:t>Legislative instruments are to be finalised by the end of 2012. </a:t>
            </a:r>
          </a:p>
          <a:p>
            <a:pPr marL="230400" lvl="2" indent="-230400">
              <a:buFont typeface="+mj-lt"/>
              <a:buAutoNum type="arabicPeriod" startAt="4"/>
              <a:defRPr/>
            </a:pPr>
            <a:r>
              <a:rPr lang="en-AU" sz="1200" b="1" baseline="0" dirty="0" smtClean="0">
                <a:latin typeface="+mn-lt"/>
                <a:ea typeface="ＭＳ Ｐゴシック" pitchFamily="34" charset="-128"/>
              </a:rPr>
              <a:t>The first call for applications for accreditation of arrangements is likely in early 2013. </a:t>
            </a:r>
            <a:endParaRPr lang="en-AU" sz="1200" b="1" dirty="0" smtClean="0">
              <a:latin typeface="+mn-lt"/>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mj-lt"/>
              <a:buAutoNum type="arabicPeriod"/>
            </a:pPr>
            <a:r>
              <a:rPr lang="en-US" sz="1200" b="1" i="0" kern="1200" dirty="0" smtClean="0">
                <a:solidFill>
                  <a:schemeClr val="tx1"/>
                </a:solidFill>
                <a:latin typeface="+mn-lt"/>
                <a:ea typeface="+mn-ea"/>
                <a:cs typeface="+mn-cs"/>
              </a:rPr>
              <a:t>The requirements to be met to obtain accreditation have</a:t>
            </a:r>
            <a:r>
              <a:rPr lang="en-US" sz="1200" b="1" i="0" kern="1200" baseline="0" dirty="0" smtClean="0">
                <a:solidFill>
                  <a:schemeClr val="tx1"/>
                </a:solidFill>
                <a:latin typeface="+mn-lt"/>
                <a:ea typeface="+mn-ea"/>
                <a:cs typeface="+mn-cs"/>
              </a:rPr>
              <a:t> been made flexible to account for the range of applications </a:t>
            </a:r>
            <a:r>
              <a:rPr lang="en-US" sz="1200" b="0" i="0" kern="1200" baseline="0" dirty="0" smtClean="0">
                <a:solidFill>
                  <a:schemeClr val="tx1"/>
                </a:solidFill>
                <a:latin typeface="+mn-lt"/>
                <a:ea typeface="+mn-ea"/>
                <a:cs typeface="+mn-cs"/>
              </a:rPr>
              <a:t>that may come forward for accreditation. </a:t>
            </a:r>
            <a:br>
              <a:rPr lang="en-US" sz="1200" b="0" i="0" kern="1200" baseline="0" dirty="0" smtClean="0">
                <a:solidFill>
                  <a:schemeClr val="tx1"/>
                </a:solidFill>
                <a:latin typeface="+mn-lt"/>
                <a:ea typeface="+mn-ea"/>
                <a:cs typeface="+mn-cs"/>
              </a:rPr>
            </a:br>
            <a:endParaRPr lang="en-AU" sz="1200" b="0" i="0" kern="1200" dirty="0" smtClean="0">
              <a:solidFill>
                <a:schemeClr val="tx1"/>
              </a:solidFill>
              <a:latin typeface="+mn-lt"/>
              <a:ea typeface="+mn-ea"/>
              <a:cs typeface="+mn-cs"/>
            </a:endParaRPr>
          </a:p>
          <a:p>
            <a:pPr marL="228600" indent="-228600">
              <a:buFont typeface="+mj-lt"/>
              <a:buAutoNum type="arabicPeriod"/>
            </a:pPr>
            <a:r>
              <a:rPr lang="en-AU" sz="1200" kern="1200" dirty="0" smtClean="0">
                <a:solidFill>
                  <a:schemeClr val="tx1"/>
                </a:solidFill>
                <a:latin typeface="+mn-lt"/>
                <a:ea typeface="+mn-ea"/>
                <a:cs typeface="+mn-cs"/>
              </a:rPr>
              <a:t>The applicant will need to demonstrate that the arrangement meets a number of proposed eligibility and accreditation requirements. These</a:t>
            </a:r>
            <a:r>
              <a:rPr lang="en-AU" sz="1200" kern="1200" baseline="0" dirty="0" smtClean="0">
                <a:solidFill>
                  <a:schemeClr val="tx1"/>
                </a:solidFill>
                <a:latin typeface="+mn-lt"/>
                <a:ea typeface="+mn-ea"/>
                <a:cs typeface="+mn-cs"/>
              </a:rPr>
              <a:t> include such things as</a:t>
            </a:r>
          </a:p>
          <a:p>
            <a:pPr marL="685800" lvl="1" indent="-228600">
              <a:buFont typeface="Arial" pitchFamily="34" charset="0"/>
              <a:buChar char="•"/>
            </a:pPr>
            <a:r>
              <a:rPr lang="en-AU" sz="1200" kern="1200" baseline="0" dirty="0" smtClean="0">
                <a:solidFill>
                  <a:schemeClr val="tx1"/>
                </a:solidFill>
                <a:latin typeface="+mn-lt"/>
                <a:ea typeface="+mn-ea"/>
                <a:cs typeface="+mn-cs"/>
              </a:rPr>
              <a:t>Meeting the </a:t>
            </a:r>
            <a:r>
              <a:rPr lang="en-AU" sz="1200" b="1" kern="1200" baseline="0" dirty="0" smtClean="0">
                <a:solidFill>
                  <a:schemeClr val="tx1"/>
                </a:solidFill>
                <a:latin typeface="+mn-lt"/>
                <a:ea typeface="+mn-ea"/>
                <a:cs typeface="+mn-cs"/>
              </a:rPr>
              <a:t>objects of the Act</a:t>
            </a:r>
          </a:p>
          <a:p>
            <a:pPr marL="685800" lvl="1" indent="-228600">
              <a:buFont typeface="Arial" pitchFamily="34" charset="0"/>
              <a:buChar char="•"/>
            </a:pPr>
            <a:r>
              <a:rPr lang="en-AU" sz="1200" kern="1200" baseline="0" dirty="0" smtClean="0">
                <a:solidFill>
                  <a:schemeClr val="tx1"/>
                </a:solidFill>
                <a:latin typeface="+mn-lt"/>
                <a:ea typeface="+mn-ea"/>
                <a:cs typeface="+mn-cs"/>
              </a:rPr>
              <a:t>Meeting </a:t>
            </a:r>
            <a:r>
              <a:rPr lang="en-AU" sz="1200" b="1" kern="1200" baseline="0" dirty="0" smtClean="0">
                <a:solidFill>
                  <a:schemeClr val="tx1"/>
                </a:solidFill>
                <a:latin typeface="+mn-lt"/>
                <a:ea typeface="+mn-ea"/>
                <a:cs typeface="+mn-cs"/>
              </a:rPr>
              <a:t>product stewardship criteria</a:t>
            </a:r>
          </a:p>
          <a:p>
            <a:pPr marL="685800" lvl="1" indent="-228600">
              <a:buFont typeface="Arial" pitchFamily="34" charset="0"/>
              <a:buChar char="•"/>
            </a:pPr>
            <a:r>
              <a:rPr lang="en-AU" sz="1200" kern="1200" baseline="0" dirty="0" smtClean="0">
                <a:solidFill>
                  <a:schemeClr val="tx1"/>
                </a:solidFill>
                <a:latin typeface="+mn-lt"/>
                <a:ea typeface="+mn-ea"/>
                <a:cs typeface="+mn-cs"/>
              </a:rPr>
              <a:t>Administrator of the arrangement must be a </a:t>
            </a:r>
            <a:r>
              <a:rPr lang="en-AU" sz="1200" b="1" kern="1200" baseline="0" dirty="0" smtClean="0">
                <a:solidFill>
                  <a:schemeClr val="tx1"/>
                </a:solidFill>
                <a:latin typeface="+mn-lt"/>
                <a:ea typeface="+mn-ea"/>
                <a:cs typeface="+mn-cs"/>
              </a:rPr>
              <a:t>body corporate</a:t>
            </a:r>
          </a:p>
          <a:p>
            <a:pPr marL="685800" lvl="1" indent="-228600">
              <a:buFont typeface="Arial" pitchFamily="34" charset="0"/>
              <a:buChar char="•"/>
            </a:pPr>
            <a:r>
              <a:rPr lang="en-AU" sz="1200" b="1" kern="1200" baseline="0" dirty="0" smtClean="0">
                <a:solidFill>
                  <a:schemeClr val="tx1"/>
                </a:solidFill>
                <a:latin typeface="+mn-lt"/>
                <a:ea typeface="+mn-ea"/>
                <a:cs typeface="+mn-cs"/>
              </a:rPr>
              <a:t>Jurisdictional coverage </a:t>
            </a:r>
            <a:r>
              <a:rPr lang="en-AU" sz="1200" kern="1200" baseline="0" dirty="0" smtClean="0">
                <a:solidFill>
                  <a:schemeClr val="tx1"/>
                </a:solidFill>
                <a:latin typeface="+mn-lt"/>
                <a:ea typeface="+mn-ea"/>
                <a:cs typeface="+mn-cs"/>
              </a:rPr>
              <a:t>– arrangement must cover more than one jurisdiction</a:t>
            </a:r>
          </a:p>
          <a:p>
            <a:pPr marL="685800" lvl="1" indent="-228600">
              <a:buFont typeface="Arial" pitchFamily="34" charset="0"/>
              <a:buChar char="•"/>
            </a:pPr>
            <a:r>
              <a:rPr lang="en-AU" sz="1200" kern="1200" baseline="0" dirty="0" smtClean="0">
                <a:solidFill>
                  <a:schemeClr val="tx1"/>
                </a:solidFill>
                <a:latin typeface="+mn-lt"/>
                <a:ea typeface="+mn-ea"/>
                <a:cs typeface="+mn-cs"/>
              </a:rPr>
              <a:t>Arrangement must at a </a:t>
            </a:r>
            <a:r>
              <a:rPr lang="en-AU" sz="1200" b="1" kern="1200" baseline="0" dirty="0" smtClean="0">
                <a:solidFill>
                  <a:schemeClr val="tx1"/>
                </a:solidFill>
                <a:latin typeface="+mn-lt"/>
                <a:ea typeface="+mn-ea"/>
                <a:cs typeface="+mn-cs"/>
              </a:rPr>
              <a:t>minimum be ready to commence implementation </a:t>
            </a:r>
            <a:r>
              <a:rPr lang="en-AU" sz="1200" kern="1200" baseline="0" dirty="0" smtClean="0">
                <a:solidFill>
                  <a:schemeClr val="tx1"/>
                </a:solidFill>
                <a:latin typeface="+mn-lt"/>
                <a:ea typeface="+mn-ea"/>
                <a:cs typeface="+mn-cs"/>
              </a:rPr>
              <a:t>of its product stewardship activity. </a:t>
            </a:r>
          </a:p>
          <a:p>
            <a:pPr marL="685800" lvl="1" indent="-228600">
              <a:buFont typeface="Arial" pitchFamily="34" charset="0"/>
              <a:buChar char="•"/>
            </a:pPr>
            <a:r>
              <a:rPr lang="en-AU" sz="1200" kern="1200" baseline="0" dirty="0" smtClean="0">
                <a:solidFill>
                  <a:schemeClr val="tx1"/>
                </a:solidFill>
                <a:latin typeface="+mn-lt"/>
                <a:ea typeface="+mn-ea"/>
                <a:cs typeface="+mn-cs"/>
              </a:rPr>
              <a:t> </a:t>
            </a:r>
            <a:r>
              <a:rPr lang="en-AU" sz="1200" b="1" kern="1200" baseline="0" dirty="0" smtClean="0">
                <a:solidFill>
                  <a:schemeClr val="tx1"/>
                </a:solidFill>
                <a:latin typeface="+mn-lt"/>
                <a:ea typeface="+mn-ea"/>
                <a:cs typeface="+mn-cs"/>
              </a:rPr>
              <a:t>Outcomes of the arrangement </a:t>
            </a:r>
            <a:r>
              <a:rPr lang="en-AU" sz="1200" kern="1200" baseline="0" dirty="0" smtClean="0">
                <a:solidFill>
                  <a:schemeClr val="tx1"/>
                </a:solidFill>
                <a:latin typeface="+mn-lt"/>
                <a:ea typeface="+mn-ea"/>
                <a:cs typeface="+mn-cs"/>
              </a:rPr>
              <a:t>must be equivalent or better than outcomes of comparable arrangements in Australia and/or overseas. </a:t>
            </a:r>
          </a:p>
          <a:p>
            <a:pPr marL="685800" lvl="1" indent="-228600">
              <a:buFont typeface="Arial" pitchFamily="34" charset="0"/>
              <a:buChar char="•"/>
            </a:pPr>
            <a:r>
              <a:rPr lang="en-AU" sz="1200" kern="1200" baseline="0" dirty="0" smtClean="0">
                <a:solidFill>
                  <a:schemeClr val="tx1"/>
                </a:solidFill>
                <a:latin typeface="+mn-lt"/>
                <a:ea typeface="+mn-ea"/>
                <a:cs typeface="+mn-cs"/>
              </a:rPr>
              <a:t>Detail on the governance, OH&amp;S etc are also required.</a:t>
            </a:r>
          </a:p>
          <a:p>
            <a:pPr marL="685800" lvl="1" indent="-228600">
              <a:buFont typeface="Arial" pitchFamily="34" charset="0"/>
              <a:buChar char="•"/>
            </a:pPr>
            <a:r>
              <a:rPr lang="en-AU" sz="1200" kern="1200" baseline="0" dirty="0" smtClean="0">
                <a:solidFill>
                  <a:schemeClr val="tx1"/>
                </a:solidFill>
                <a:latin typeface="+mn-lt"/>
                <a:ea typeface="+mn-ea"/>
                <a:cs typeface="+mn-cs"/>
              </a:rPr>
              <a:t>Financial viability assessment will need to be provided with the application.  </a:t>
            </a:r>
            <a:br>
              <a:rPr lang="en-AU" sz="1200" kern="1200" baseline="0" dirty="0" smtClean="0">
                <a:solidFill>
                  <a:schemeClr val="tx1"/>
                </a:solidFill>
                <a:latin typeface="+mn-lt"/>
                <a:ea typeface="+mn-ea"/>
                <a:cs typeface="+mn-cs"/>
              </a:rPr>
            </a:br>
            <a:endParaRPr lang="en-AU" sz="1200" kern="1200" baseline="0" dirty="0" smtClean="0">
              <a:solidFill>
                <a:schemeClr val="tx1"/>
              </a:solidFill>
              <a:latin typeface="+mn-lt"/>
              <a:ea typeface="+mn-ea"/>
              <a:cs typeface="+mn-cs"/>
            </a:endParaRPr>
          </a:p>
          <a:p>
            <a:pPr marL="228600" lvl="0" indent="-228600">
              <a:buFont typeface="Arial" pitchFamily="34" charset="0"/>
              <a:buNone/>
            </a:pPr>
            <a:r>
              <a:rPr lang="en-AU" sz="1200" b="1" i="0" kern="1200" baseline="0" dirty="0" smtClean="0">
                <a:solidFill>
                  <a:schemeClr val="tx1"/>
                </a:solidFill>
                <a:latin typeface="+mn-lt"/>
                <a:ea typeface="+mn-ea"/>
                <a:cs typeface="+mn-cs"/>
              </a:rPr>
              <a:t>3. Guidelines are to be developed </a:t>
            </a:r>
            <a:r>
              <a:rPr lang="en-AU" sz="1200" b="0" i="0" kern="1200" baseline="0" dirty="0" smtClean="0">
                <a:solidFill>
                  <a:schemeClr val="tx1"/>
                </a:solidFill>
                <a:latin typeface="+mn-lt"/>
                <a:ea typeface="+mn-ea"/>
                <a:cs typeface="+mn-cs"/>
              </a:rPr>
              <a:t>to assist applicants in understanding the requirements for applying for accreditation.</a:t>
            </a:r>
            <a:r>
              <a:rPr lang="en-AU" sz="1200" b="1" i="0" kern="1200" baseline="0" dirty="0" smtClean="0">
                <a:solidFill>
                  <a:schemeClr val="tx1"/>
                </a:solidFill>
                <a:latin typeface="+mn-lt"/>
                <a:ea typeface="+mn-ea"/>
                <a:cs typeface="+mn-cs"/>
              </a:rPr>
              <a:t> </a:t>
            </a:r>
            <a:br>
              <a:rPr lang="en-AU" sz="1200" b="1" i="0" kern="1200" baseline="0" dirty="0" smtClean="0">
                <a:solidFill>
                  <a:schemeClr val="tx1"/>
                </a:solidFill>
                <a:latin typeface="+mn-lt"/>
                <a:ea typeface="+mn-ea"/>
                <a:cs typeface="+mn-cs"/>
              </a:rPr>
            </a:br>
            <a:endParaRPr lang="en-AU" sz="1200" b="1" i="0" kern="1200" baseline="0" dirty="0" smtClean="0">
              <a:solidFill>
                <a:schemeClr val="tx1"/>
              </a:solidFill>
              <a:latin typeface="+mn-lt"/>
              <a:ea typeface="+mn-ea"/>
              <a:cs typeface="+mn-cs"/>
            </a:endParaRPr>
          </a:p>
          <a:p>
            <a:pPr marL="228600" lvl="0" indent="-228600">
              <a:buFont typeface="Arial" pitchFamily="34" charset="0"/>
              <a:buNone/>
            </a:pPr>
            <a:r>
              <a:rPr lang="en-AU" sz="1200" b="1" i="0" kern="1200" baseline="0" dirty="0" smtClean="0">
                <a:solidFill>
                  <a:schemeClr val="tx1"/>
                </a:solidFill>
                <a:latin typeface="+mn-lt"/>
                <a:ea typeface="+mn-ea"/>
                <a:cs typeface="+mn-cs"/>
              </a:rPr>
              <a:t>4. </a:t>
            </a:r>
            <a:r>
              <a:rPr lang="en-AU" sz="1200" b="0" i="0" kern="1200" baseline="0" dirty="0" smtClean="0">
                <a:solidFill>
                  <a:schemeClr val="tx1"/>
                </a:solidFill>
                <a:latin typeface="+mn-lt"/>
                <a:ea typeface="+mn-ea"/>
                <a:cs typeface="+mn-cs"/>
              </a:rPr>
              <a:t>The </a:t>
            </a:r>
            <a:r>
              <a:rPr lang="en-AU" sz="1200" b="1" i="0" kern="1200" baseline="0" dirty="0" smtClean="0">
                <a:solidFill>
                  <a:schemeClr val="tx1"/>
                </a:solidFill>
                <a:latin typeface="+mn-lt"/>
                <a:ea typeface="+mn-ea"/>
                <a:cs typeface="+mn-cs"/>
              </a:rPr>
              <a:t>assessment </a:t>
            </a:r>
            <a:r>
              <a:rPr lang="en-AU" sz="1200" b="0" i="0" kern="1200" baseline="0" dirty="0" smtClean="0">
                <a:solidFill>
                  <a:schemeClr val="tx1"/>
                </a:solidFill>
                <a:latin typeface="+mn-lt"/>
                <a:ea typeface="+mn-ea"/>
                <a:cs typeface="+mn-cs"/>
              </a:rPr>
              <a:t>of applications will be undertaken by the department. This will include a consultant’s assessment of the technical aspects of the arrangement. </a:t>
            </a:r>
            <a:br>
              <a:rPr lang="en-AU" sz="1200" b="0" i="0" kern="1200" baseline="0" dirty="0" smtClean="0">
                <a:solidFill>
                  <a:schemeClr val="tx1"/>
                </a:solidFill>
                <a:latin typeface="+mn-lt"/>
                <a:ea typeface="+mn-ea"/>
                <a:cs typeface="+mn-cs"/>
              </a:rPr>
            </a:br>
            <a:endParaRPr lang="en-AU" sz="1200" b="0" i="0" kern="1200" baseline="0" dirty="0" smtClean="0">
              <a:solidFill>
                <a:schemeClr val="tx1"/>
              </a:solidFill>
              <a:latin typeface="+mn-lt"/>
              <a:ea typeface="+mn-ea"/>
              <a:cs typeface="+mn-cs"/>
            </a:endParaRPr>
          </a:p>
          <a:p>
            <a:pPr marL="228600" lvl="0" indent="-228600">
              <a:buFont typeface="Arial" pitchFamily="34" charset="0"/>
              <a:buNone/>
            </a:pPr>
            <a:r>
              <a:rPr lang="en-AU" sz="1200" b="0" i="0" kern="1200" baseline="0" dirty="0" smtClean="0">
                <a:solidFill>
                  <a:schemeClr val="tx1"/>
                </a:solidFill>
                <a:latin typeface="+mn-lt"/>
                <a:ea typeface="+mn-ea"/>
                <a:cs typeface="+mn-cs"/>
              </a:rPr>
              <a:t>5. Administrators will be notified of the outcome in writing.  </a:t>
            </a:r>
            <a:br>
              <a:rPr lang="en-AU" sz="1200" b="0" i="0" kern="1200" baseline="0" dirty="0" smtClean="0">
                <a:solidFill>
                  <a:schemeClr val="tx1"/>
                </a:solidFill>
                <a:latin typeface="+mn-lt"/>
                <a:ea typeface="+mn-ea"/>
                <a:cs typeface="+mn-cs"/>
              </a:rPr>
            </a:br>
            <a:endParaRPr lang="en-AU" sz="1200" b="0" i="0" kern="1200" baseline="0" dirty="0" smtClean="0">
              <a:solidFill>
                <a:schemeClr val="tx1"/>
              </a:solidFill>
              <a:latin typeface="+mn-lt"/>
              <a:ea typeface="+mn-ea"/>
              <a:cs typeface="+mn-cs"/>
            </a:endParaRPr>
          </a:p>
          <a:p>
            <a:pPr marL="228600" lvl="0" indent="-228600">
              <a:buFont typeface="Arial" pitchFamily="34" charset="0"/>
              <a:buNone/>
            </a:pPr>
            <a:r>
              <a:rPr lang="en-AU" sz="1200" b="0" i="0" kern="1200" baseline="0" dirty="0" smtClean="0">
                <a:solidFill>
                  <a:schemeClr val="tx1"/>
                </a:solidFill>
                <a:latin typeface="+mn-lt"/>
                <a:ea typeface="+mn-ea"/>
                <a:cs typeface="+mn-cs"/>
              </a:rPr>
              <a:t>6. </a:t>
            </a:r>
            <a:r>
              <a:rPr lang="en-AU" sz="1200" b="1" i="0" kern="1200" baseline="0" dirty="0" smtClean="0">
                <a:solidFill>
                  <a:schemeClr val="tx1"/>
                </a:solidFill>
                <a:latin typeface="+mn-lt"/>
                <a:ea typeface="+mn-ea"/>
                <a:cs typeface="+mn-cs"/>
              </a:rPr>
              <a:t>Arrangements granted accreditation </a:t>
            </a:r>
            <a:r>
              <a:rPr lang="en-AU" sz="1200" b="0" i="0" kern="1200" baseline="0" dirty="0" smtClean="0">
                <a:solidFill>
                  <a:schemeClr val="tx1"/>
                </a:solidFill>
                <a:latin typeface="+mn-lt"/>
                <a:ea typeface="+mn-ea"/>
                <a:cs typeface="+mn-cs"/>
              </a:rPr>
              <a:t>will:</a:t>
            </a:r>
          </a:p>
          <a:p>
            <a:pPr marL="685800" lvl="1" indent="-228600">
              <a:buFont typeface="Arial" pitchFamily="34" charset="0"/>
              <a:buChar char="•"/>
            </a:pPr>
            <a:r>
              <a:rPr lang="en-AU" sz="1200" b="0" i="0" kern="1200" baseline="0" dirty="0" smtClean="0">
                <a:solidFill>
                  <a:schemeClr val="tx1"/>
                </a:solidFill>
                <a:latin typeface="+mn-lt"/>
                <a:ea typeface="+mn-ea"/>
                <a:cs typeface="+mn-cs"/>
              </a:rPr>
              <a:t>receive accreditation for a </a:t>
            </a:r>
            <a:r>
              <a:rPr lang="en-AU" sz="1200" b="1" i="0" kern="1200" baseline="0" dirty="0" smtClean="0">
                <a:solidFill>
                  <a:schemeClr val="tx1"/>
                </a:solidFill>
                <a:latin typeface="+mn-lt"/>
                <a:ea typeface="+mn-ea"/>
                <a:cs typeface="+mn-cs"/>
              </a:rPr>
              <a:t>period of 5 years</a:t>
            </a:r>
            <a:r>
              <a:rPr lang="en-AU" sz="1200" b="0" i="0" kern="1200" baseline="0" dirty="0" smtClean="0">
                <a:solidFill>
                  <a:schemeClr val="tx1"/>
                </a:solidFill>
                <a:latin typeface="+mn-lt"/>
                <a:ea typeface="+mn-ea"/>
                <a:cs typeface="+mn-cs"/>
              </a:rPr>
              <a:t> from the date that the Minister decides to accredit an arrangement or an alternative date determined by the Minister, and </a:t>
            </a:r>
          </a:p>
          <a:p>
            <a:pPr marL="685800" lvl="1" indent="-228600">
              <a:buFont typeface="Arial" pitchFamily="34" charset="0"/>
              <a:buChar char="•"/>
            </a:pPr>
            <a:r>
              <a:rPr lang="en-AU" sz="1200" b="0" i="0" kern="1200" baseline="0" dirty="0" smtClean="0">
                <a:solidFill>
                  <a:schemeClr val="tx1"/>
                </a:solidFill>
                <a:latin typeface="+mn-lt"/>
                <a:ea typeface="+mn-ea"/>
                <a:cs typeface="+mn-cs"/>
              </a:rPr>
              <a:t>allowed use of the Australian Government’s </a:t>
            </a:r>
            <a:r>
              <a:rPr lang="en-AU" sz="1200" b="1" i="0" kern="1200" baseline="0" dirty="0" smtClean="0">
                <a:solidFill>
                  <a:schemeClr val="tx1"/>
                </a:solidFill>
                <a:latin typeface="+mn-lt"/>
                <a:ea typeface="+mn-ea"/>
                <a:cs typeface="+mn-cs"/>
              </a:rPr>
              <a:t>product stewardship logo</a:t>
            </a:r>
            <a:r>
              <a:rPr lang="en-AU" sz="1200" b="0" i="0" kern="1200" baseline="0" dirty="0" smtClean="0">
                <a:solidFill>
                  <a:schemeClr val="tx1"/>
                </a:solidFill>
                <a:latin typeface="+mn-lt"/>
                <a:ea typeface="+mn-ea"/>
                <a:cs typeface="+mn-cs"/>
              </a:rPr>
              <a:t>. </a:t>
            </a:r>
            <a:br>
              <a:rPr lang="en-AU" sz="1200" b="0" i="0" kern="1200" baseline="0" dirty="0" smtClean="0">
                <a:solidFill>
                  <a:schemeClr val="tx1"/>
                </a:solidFill>
                <a:latin typeface="+mn-lt"/>
                <a:ea typeface="+mn-ea"/>
                <a:cs typeface="+mn-cs"/>
              </a:rPr>
            </a:br>
            <a:endParaRPr lang="en-AU" sz="1200" b="0" i="0" kern="1200" baseline="0" dirty="0" smtClean="0">
              <a:solidFill>
                <a:schemeClr val="tx1"/>
              </a:solidFill>
              <a:latin typeface="+mn-lt"/>
              <a:ea typeface="+mn-ea"/>
              <a:cs typeface="+mn-cs"/>
            </a:endParaRPr>
          </a:p>
          <a:p>
            <a:pPr marL="228600" lvl="0" indent="-228600">
              <a:buFont typeface="Arial" pitchFamily="34" charset="0"/>
              <a:buNone/>
            </a:pPr>
            <a:r>
              <a:rPr lang="en-AU" sz="1200" b="0" i="0" kern="1200" baseline="0" dirty="0" smtClean="0">
                <a:solidFill>
                  <a:schemeClr val="tx1"/>
                </a:solidFill>
                <a:latin typeface="+mn-lt"/>
                <a:ea typeface="+mn-ea"/>
                <a:cs typeface="+mn-cs"/>
              </a:rPr>
              <a:t>7. Arrangements that are </a:t>
            </a:r>
            <a:r>
              <a:rPr lang="en-AU" sz="1200" b="1" i="0" kern="1200" baseline="0" dirty="0" smtClean="0">
                <a:solidFill>
                  <a:schemeClr val="tx1"/>
                </a:solidFill>
                <a:latin typeface="+mn-lt"/>
                <a:ea typeface="+mn-ea"/>
                <a:cs typeface="+mn-cs"/>
              </a:rPr>
              <a:t>not granted </a:t>
            </a:r>
            <a:r>
              <a:rPr lang="en-AU" sz="1200" b="0" i="0" kern="1200" baseline="0" dirty="0" smtClean="0">
                <a:solidFill>
                  <a:schemeClr val="tx1"/>
                </a:solidFill>
                <a:latin typeface="+mn-lt"/>
                <a:ea typeface="+mn-ea"/>
                <a:cs typeface="+mn-cs"/>
              </a:rPr>
              <a:t>accreditation </a:t>
            </a:r>
            <a:r>
              <a:rPr lang="en-AU" sz="1200" b="1" i="0" kern="1200" baseline="0" dirty="0" smtClean="0">
                <a:solidFill>
                  <a:schemeClr val="tx1"/>
                </a:solidFill>
                <a:latin typeface="+mn-lt"/>
                <a:ea typeface="+mn-ea"/>
                <a:cs typeface="+mn-cs"/>
              </a:rPr>
              <a:t>may reapply at the next application round</a:t>
            </a:r>
            <a:r>
              <a:rPr lang="en-AU" sz="1200" b="0" i="0" kern="1200" baseline="0" dirty="0" smtClean="0">
                <a:solidFill>
                  <a:schemeClr val="tx1"/>
                </a:solidFill>
                <a:latin typeface="+mn-lt"/>
                <a:ea typeface="+mn-ea"/>
                <a:cs typeface="+mn-cs"/>
              </a:rPr>
              <a:t>.</a:t>
            </a:r>
            <a:br>
              <a:rPr lang="en-AU" sz="1200" b="0" i="0" kern="1200" baseline="0" dirty="0" smtClean="0">
                <a:solidFill>
                  <a:schemeClr val="tx1"/>
                </a:solidFill>
                <a:latin typeface="+mn-lt"/>
                <a:ea typeface="+mn-ea"/>
                <a:cs typeface="+mn-cs"/>
              </a:rPr>
            </a:br>
            <a:endParaRPr lang="en-AU" sz="1200" b="0" i="0" kern="1200" baseline="0" dirty="0" smtClean="0">
              <a:solidFill>
                <a:schemeClr val="tx1"/>
              </a:solidFill>
              <a:latin typeface="+mn-lt"/>
              <a:ea typeface="+mn-ea"/>
              <a:cs typeface="+mn-cs"/>
            </a:endParaRPr>
          </a:p>
          <a:p>
            <a:pPr marL="228600" lvl="0" indent="-228600">
              <a:buFont typeface="Arial" pitchFamily="34" charset="0"/>
              <a:buNone/>
            </a:pPr>
            <a:r>
              <a:rPr lang="en-AU" sz="1200" b="0" i="0" kern="1200" baseline="0" dirty="0" smtClean="0">
                <a:solidFill>
                  <a:schemeClr val="tx1"/>
                </a:solidFill>
                <a:latin typeface="+mn-lt"/>
                <a:ea typeface="+mn-ea"/>
                <a:cs typeface="+mn-cs"/>
              </a:rPr>
              <a:t>8. </a:t>
            </a:r>
            <a:r>
              <a:rPr lang="en-US" sz="1200" b="1" i="0" kern="1200" dirty="0" smtClean="0">
                <a:solidFill>
                  <a:schemeClr val="tx1"/>
                </a:solidFill>
                <a:latin typeface="+mn-lt"/>
                <a:ea typeface="+mn-ea"/>
                <a:cs typeface="+mn-cs"/>
              </a:rPr>
              <a:t>Monitoring performance</a:t>
            </a:r>
            <a:endParaRPr lang="en-AU" sz="1200" i="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Administrators</a:t>
            </a:r>
            <a:r>
              <a:rPr lang="en-US" sz="1200" kern="1200" baseline="0" dirty="0" smtClean="0">
                <a:solidFill>
                  <a:schemeClr val="tx1"/>
                </a:solidFill>
                <a:latin typeface="+mn-lt"/>
                <a:ea typeface="+mn-ea"/>
                <a:cs typeface="+mn-cs"/>
              </a:rPr>
              <a:t> will be required to </a:t>
            </a:r>
            <a:r>
              <a:rPr lang="en-US" sz="1200" b="1" kern="1200" baseline="0" dirty="0" smtClean="0">
                <a:solidFill>
                  <a:schemeClr val="tx1"/>
                </a:solidFill>
                <a:latin typeface="+mn-lt"/>
                <a:ea typeface="+mn-ea"/>
                <a:cs typeface="+mn-cs"/>
              </a:rPr>
              <a:t>report annually </a:t>
            </a:r>
            <a:r>
              <a:rPr lang="en-US" sz="1200" kern="1200" baseline="0" dirty="0" smtClean="0">
                <a:solidFill>
                  <a:schemeClr val="tx1"/>
                </a:solidFill>
                <a:latin typeface="+mn-lt"/>
                <a:ea typeface="+mn-ea"/>
                <a:cs typeface="+mn-cs"/>
              </a:rPr>
              <a:t>on the outcomes of the arrangement. </a:t>
            </a:r>
          </a:p>
          <a:p>
            <a:pPr marL="685800" lvl="1" indent="-228600">
              <a:buFont typeface="Arial" pitchFamily="34" charset="0"/>
              <a:buNone/>
            </a:pPr>
            <a:endParaRPr lang="en-US" sz="1200" kern="1200" baseline="0" dirty="0" smtClean="0">
              <a:solidFill>
                <a:schemeClr val="tx1"/>
              </a:solidFill>
              <a:latin typeface="+mn-lt"/>
              <a:ea typeface="+mn-ea"/>
              <a:cs typeface="+mn-cs"/>
            </a:endParaRPr>
          </a:p>
          <a:p>
            <a:pPr marL="228600" lvl="0" indent="-228600">
              <a:buFont typeface="+mj-lt"/>
              <a:buNone/>
            </a:pPr>
            <a:r>
              <a:rPr lang="en-US" sz="1200" kern="1200" baseline="0" dirty="0" smtClean="0">
                <a:solidFill>
                  <a:schemeClr val="tx1"/>
                </a:solidFill>
                <a:latin typeface="+mn-lt"/>
                <a:ea typeface="+mn-ea"/>
                <a:cs typeface="+mn-cs"/>
              </a:rPr>
              <a:t>9.  </a:t>
            </a:r>
            <a:r>
              <a:rPr lang="en-AU" sz="1200" kern="1200" dirty="0" smtClean="0">
                <a:solidFill>
                  <a:schemeClr val="tx1"/>
                </a:solidFill>
                <a:latin typeface="+mn-lt"/>
                <a:ea typeface="+mn-ea"/>
                <a:cs typeface="+mn-cs"/>
              </a:rPr>
              <a:t>Where an arrangement is </a:t>
            </a:r>
            <a:r>
              <a:rPr lang="en-AU" sz="1200" b="1" kern="1200" dirty="0" smtClean="0">
                <a:solidFill>
                  <a:schemeClr val="tx1"/>
                </a:solidFill>
                <a:latin typeface="+mn-lt"/>
                <a:ea typeface="+mn-ea"/>
                <a:cs typeface="+mn-cs"/>
              </a:rPr>
              <a:t>found to be in breach</a:t>
            </a:r>
            <a:r>
              <a:rPr lang="en-AU" sz="1200" b="1" kern="1200" baseline="0" dirty="0" smtClean="0">
                <a:solidFill>
                  <a:schemeClr val="tx1"/>
                </a:solidFill>
                <a:latin typeface="+mn-lt"/>
                <a:ea typeface="+mn-ea"/>
                <a:cs typeface="+mn-cs"/>
              </a:rPr>
              <a:t> of</a:t>
            </a:r>
            <a:r>
              <a:rPr lang="en-AU" sz="1200" kern="1200" dirty="0" smtClean="0">
                <a:solidFill>
                  <a:schemeClr val="tx1"/>
                </a:solidFill>
                <a:latin typeface="+mn-lt"/>
                <a:ea typeface="+mn-ea"/>
                <a:cs typeface="+mn-cs"/>
              </a:rPr>
              <a:t> the conditions of accreditation the Minister may </a:t>
            </a:r>
            <a:r>
              <a:rPr lang="en-AU" sz="1200" b="1" kern="1200" dirty="0" smtClean="0">
                <a:solidFill>
                  <a:schemeClr val="tx1"/>
                </a:solidFill>
                <a:latin typeface="+mn-lt"/>
                <a:ea typeface="+mn-ea"/>
                <a:cs typeface="+mn-cs"/>
              </a:rPr>
              <a:t>cancel the accreditation. </a:t>
            </a:r>
            <a:r>
              <a:rPr lang="en-AU" sz="1200" b="0" kern="1200" baseline="0" dirty="0" smtClean="0">
                <a:solidFill>
                  <a:schemeClr val="tx1"/>
                </a:solidFill>
                <a:latin typeface="+mn-lt"/>
                <a:ea typeface="+mn-ea"/>
                <a:cs typeface="+mn-cs"/>
              </a:rPr>
              <a:t/>
            </a:r>
            <a:br>
              <a:rPr lang="en-AU" sz="1200" b="0" kern="1200" baseline="0" dirty="0" smtClean="0">
                <a:solidFill>
                  <a:schemeClr val="tx1"/>
                </a:solidFill>
                <a:latin typeface="+mn-lt"/>
                <a:ea typeface="+mn-ea"/>
                <a:cs typeface="+mn-cs"/>
              </a:rPr>
            </a:br>
            <a:endParaRPr lang="en-AU" sz="1200" b="0" kern="1200" dirty="0" smtClean="0">
              <a:solidFill>
                <a:schemeClr val="tx1"/>
              </a:solidFill>
              <a:latin typeface="+mn-lt"/>
              <a:ea typeface="+mn-ea"/>
              <a:cs typeface="+mn-cs"/>
            </a:endParaRPr>
          </a:p>
          <a:p>
            <a:pPr marL="228600" lvl="0" indent="-228600">
              <a:buFont typeface="+mj-lt"/>
              <a:buNone/>
            </a:pPr>
            <a:r>
              <a:rPr lang="en-AU" sz="1200" b="1" kern="1200" baseline="0" dirty="0" smtClean="0">
                <a:solidFill>
                  <a:schemeClr val="tx1"/>
                </a:solidFill>
                <a:latin typeface="+mn-lt"/>
                <a:ea typeface="+mn-ea"/>
                <a:cs typeface="+mn-cs"/>
              </a:rPr>
              <a:t>10. Renewal. </a:t>
            </a:r>
            <a:r>
              <a:rPr lang="en-AU" sz="1200" kern="1200" dirty="0" smtClean="0">
                <a:solidFill>
                  <a:schemeClr val="tx1"/>
                </a:solidFill>
                <a:latin typeface="+mn-lt"/>
                <a:ea typeface="+mn-ea"/>
                <a:cs typeface="+mn-cs"/>
              </a:rPr>
              <a:t>The Administrator</a:t>
            </a:r>
            <a:r>
              <a:rPr lang="en-AU" sz="1200" kern="1200" baseline="0" dirty="0" smtClean="0">
                <a:solidFill>
                  <a:schemeClr val="tx1"/>
                </a:solidFill>
                <a:latin typeface="+mn-lt"/>
                <a:ea typeface="+mn-ea"/>
                <a:cs typeface="+mn-cs"/>
              </a:rPr>
              <a:t> can </a:t>
            </a:r>
            <a:r>
              <a:rPr lang="en-AU" sz="1200" b="1" kern="1200" baseline="0" dirty="0" smtClean="0">
                <a:solidFill>
                  <a:schemeClr val="tx1"/>
                </a:solidFill>
                <a:latin typeface="+mn-lt"/>
                <a:ea typeface="+mn-ea"/>
                <a:cs typeface="+mn-cs"/>
              </a:rPr>
              <a:t>reapply for accreditation of the arrangement at the end of the period of accreditation.</a:t>
            </a:r>
            <a:r>
              <a:rPr lang="en-AU" sz="1200" kern="1200" baseline="0" dirty="0" smtClean="0">
                <a:solidFill>
                  <a:schemeClr val="tx1"/>
                </a:solidFill>
                <a:latin typeface="+mn-lt"/>
                <a:ea typeface="+mn-ea"/>
                <a:cs typeface="+mn-cs"/>
              </a:rPr>
              <a:t> This will involve submitting a new application </a:t>
            </a:r>
            <a:r>
              <a:rPr lang="en-AU" sz="1200" b="1" kern="1200" baseline="0" dirty="0" smtClean="0">
                <a:solidFill>
                  <a:schemeClr val="tx1"/>
                </a:solidFill>
                <a:latin typeface="+mn-lt"/>
                <a:ea typeface="+mn-ea"/>
                <a:cs typeface="+mn-cs"/>
              </a:rPr>
              <a:t>to account for changes or improvements in product stewardship in the relevant field. </a:t>
            </a:r>
            <a:r>
              <a:rPr lang="en-AU" sz="1200" b="1" kern="1200" dirty="0" smtClean="0">
                <a:solidFill>
                  <a:schemeClr val="tx1"/>
                </a:solidFill>
                <a:latin typeface="+mn-lt"/>
                <a:ea typeface="+mn-ea"/>
                <a:cs typeface="+mn-cs"/>
              </a:rPr>
              <a:t/>
            </a:r>
            <a:br>
              <a:rPr lang="en-AU" sz="1200" b="1" kern="1200" dirty="0" smtClean="0">
                <a:solidFill>
                  <a:schemeClr val="tx1"/>
                </a:solidFill>
                <a:latin typeface="+mn-lt"/>
                <a:ea typeface="+mn-ea"/>
                <a:cs typeface="+mn-cs"/>
              </a:rPr>
            </a:br>
            <a:endParaRPr lang="en-AU" sz="1100" b="1" kern="1200" dirty="0" smtClean="0">
              <a:solidFill>
                <a:schemeClr val="tx1"/>
              </a:solidFill>
              <a:latin typeface="+mn-lt"/>
              <a:ea typeface="+mn-ea"/>
              <a:cs typeface="+mn-cs"/>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A3B5E869-ACC7-4ECA-A3DA-296070008E30}" type="slidenum">
              <a:rPr lang="en-AU" smtClean="0"/>
              <a:pPr/>
              <a:t>7</a:t>
            </a:fld>
            <a:endParaRPr lang="en-A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600" indent="-228600">
              <a:spcBef>
                <a:spcPts val="0"/>
              </a:spcBef>
              <a:buFont typeface="+mj-lt"/>
              <a:buAutoNum type="arabicPeriod"/>
            </a:pPr>
            <a:r>
              <a:rPr lang="en-AU" sz="1200" kern="1200" dirty="0" smtClean="0">
                <a:solidFill>
                  <a:schemeClr val="tx1"/>
                </a:solidFill>
                <a:latin typeface="+mn-lt"/>
                <a:ea typeface="+mn-ea"/>
                <a:cs typeface="+mn-cs"/>
              </a:rPr>
              <a:t>As noted earlier</a:t>
            </a:r>
            <a:r>
              <a:rPr lang="en-AU" sz="1200" kern="1200" baseline="0" dirty="0" smtClean="0">
                <a:solidFill>
                  <a:schemeClr val="tx1"/>
                </a:solidFill>
                <a:latin typeface="+mn-lt"/>
                <a:ea typeface="+mn-ea"/>
                <a:cs typeface="+mn-cs"/>
              </a:rPr>
              <a:t> the </a:t>
            </a:r>
            <a:r>
              <a:rPr lang="en-AU" sz="1200" b="1" kern="1200" baseline="0" dirty="0" smtClean="0">
                <a:solidFill>
                  <a:schemeClr val="tx1"/>
                </a:solidFill>
                <a:latin typeface="+mn-lt"/>
                <a:ea typeface="+mn-ea"/>
                <a:cs typeface="+mn-cs"/>
              </a:rPr>
              <a:t>requirements and conditions for accreditation will be set out in a ministerial determination. </a:t>
            </a:r>
            <a:br>
              <a:rPr lang="en-AU" sz="1200" b="1" kern="1200" baseline="0" dirty="0" smtClean="0">
                <a:solidFill>
                  <a:schemeClr val="tx1"/>
                </a:solidFill>
                <a:latin typeface="+mn-lt"/>
                <a:ea typeface="+mn-ea"/>
                <a:cs typeface="+mn-cs"/>
              </a:rPr>
            </a:br>
            <a:endParaRPr lang="en-AU" sz="1200" b="1" kern="1200" baseline="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ts val="0"/>
              </a:spcBef>
              <a:spcAft>
                <a:spcPct val="0"/>
              </a:spcAft>
              <a:buClrTx/>
              <a:buSzTx/>
              <a:buFont typeface="+mj-lt"/>
              <a:buAutoNum type="arabicPeriod"/>
              <a:tabLst/>
              <a:defRPr/>
            </a:pPr>
            <a:r>
              <a:rPr lang="en-AU" sz="1200" kern="1200" dirty="0" smtClean="0">
                <a:solidFill>
                  <a:schemeClr val="tx1"/>
                </a:solidFill>
                <a:latin typeface="+mn-lt"/>
                <a:ea typeface="+mn-ea"/>
                <a:cs typeface="+mn-cs"/>
              </a:rPr>
              <a:t>The Instrument </a:t>
            </a:r>
            <a:r>
              <a:rPr lang="en-AU" sz="1200" b="1" kern="1200" dirty="0" smtClean="0">
                <a:solidFill>
                  <a:schemeClr val="tx1"/>
                </a:solidFill>
                <a:latin typeface="+mn-lt"/>
                <a:ea typeface="+mn-ea"/>
                <a:cs typeface="+mn-cs"/>
              </a:rPr>
              <a:t>allows the Minister to impose conditions on accreditation, refuse accreditation and cancel accreditation</a:t>
            </a:r>
            <a:r>
              <a:rPr lang="en-AU" sz="1200" kern="1200" dirty="0" smtClean="0">
                <a:solidFill>
                  <a:schemeClr val="tx1"/>
                </a:solidFill>
                <a:latin typeface="+mn-lt"/>
                <a:ea typeface="+mn-ea"/>
                <a:cs typeface="+mn-cs"/>
              </a:rPr>
              <a:t>.</a:t>
            </a:r>
            <a:br>
              <a:rPr lang="en-AU" sz="1200" kern="1200" dirty="0" smtClean="0">
                <a:solidFill>
                  <a:schemeClr val="tx1"/>
                </a:solidFill>
                <a:latin typeface="+mn-lt"/>
                <a:ea typeface="+mn-ea"/>
                <a:cs typeface="+mn-cs"/>
              </a:rPr>
            </a:br>
            <a:endParaRPr lang="en-AU" sz="1200" kern="1200" dirty="0" smtClean="0">
              <a:solidFill>
                <a:schemeClr val="tx1"/>
              </a:solidFill>
              <a:latin typeface="+mn-lt"/>
              <a:ea typeface="+mn-ea"/>
              <a:cs typeface="+mn-cs"/>
            </a:endParaRPr>
          </a:p>
          <a:p>
            <a:pPr marL="228600" indent="-228600">
              <a:spcBef>
                <a:spcPts val="0"/>
              </a:spcBef>
              <a:buFont typeface="+mj-lt"/>
              <a:buAutoNum type="arabicPeriod"/>
            </a:pPr>
            <a:r>
              <a:rPr lang="en-AU" sz="1200" b="1" kern="1200" dirty="0" smtClean="0">
                <a:solidFill>
                  <a:schemeClr val="tx1"/>
                </a:solidFill>
                <a:latin typeface="+mn-lt"/>
                <a:ea typeface="+mn-ea"/>
                <a:cs typeface="+mn-cs"/>
              </a:rPr>
              <a:t>Specifically the instrument indentifies:</a:t>
            </a:r>
            <a:endParaRPr lang="en-AU" sz="1200" kern="1200" dirty="0" smtClean="0">
              <a:solidFill>
                <a:schemeClr val="tx1"/>
              </a:solidFill>
              <a:latin typeface="+mn-lt"/>
              <a:ea typeface="+mn-ea"/>
              <a:cs typeface="+mn-cs"/>
            </a:endParaRPr>
          </a:p>
          <a:p>
            <a:pPr marL="685800" lvl="1" indent="-228600">
              <a:spcBef>
                <a:spcPts val="0"/>
              </a:spcBef>
              <a:buFont typeface="Arial" pitchFamily="34" charset="0"/>
              <a:buChar char="•"/>
            </a:pPr>
            <a:r>
              <a:rPr lang="en-AU" sz="1200" kern="1200" baseline="0" dirty="0" smtClean="0">
                <a:solidFill>
                  <a:schemeClr val="tx1"/>
                </a:solidFill>
                <a:latin typeface="+mn-lt"/>
                <a:ea typeface="+mn-ea"/>
                <a:cs typeface="+mn-cs"/>
              </a:rPr>
              <a:t>matters that the minister </a:t>
            </a:r>
            <a:r>
              <a:rPr lang="en-AU" sz="1200" b="1" kern="1200" baseline="0" dirty="0" smtClean="0">
                <a:solidFill>
                  <a:schemeClr val="tx1"/>
                </a:solidFill>
                <a:latin typeface="+mn-lt"/>
                <a:ea typeface="+mn-ea"/>
                <a:cs typeface="+mn-cs"/>
              </a:rPr>
              <a:t>must be satisfied of </a:t>
            </a:r>
            <a:r>
              <a:rPr lang="en-AU" sz="1200" kern="1200" baseline="0" dirty="0" smtClean="0">
                <a:solidFill>
                  <a:schemeClr val="tx1"/>
                </a:solidFill>
                <a:latin typeface="+mn-lt"/>
                <a:ea typeface="+mn-ea"/>
                <a:cs typeface="+mn-cs"/>
              </a:rPr>
              <a:t>to grant accreditation. These include such things as: </a:t>
            </a:r>
          </a:p>
          <a:p>
            <a:pPr marL="1143000" lvl="2" indent="-228600">
              <a:spcBef>
                <a:spcPts val="0"/>
              </a:spcBef>
              <a:buFont typeface="Arial" pitchFamily="34" charset="0"/>
              <a:buChar char="•"/>
            </a:pPr>
            <a:r>
              <a:rPr lang="en-AU" sz="1200" kern="1200" baseline="0" dirty="0" smtClean="0">
                <a:solidFill>
                  <a:schemeClr val="tx1"/>
                </a:solidFill>
                <a:latin typeface="+mn-lt"/>
                <a:ea typeface="+mn-ea"/>
                <a:cs typeface="+mn-cs"/>
              </a:rPr>
              <a:t>the arrangement is </a:t>
            </a:r>
            <a:r>
              <a:rPr lang="en-AU" sz="1200" u="sng" kern="1200" baseline="0" dirty="0" smtClean="0">
                <a:solidFill>
                  <a:schemeClr val="tx1"/>
                </a:solidFill>
                <a:latin typeface="+mn-lt"/>
                <a:ea typeface="+mn-ea"/>
                <a:cs typeface="+mn-cs"/>
              </a:rPr>
              <a:t>voluntary</a:t>
            </a:r>
          </a:p>
          <a:p>
            <a:pPr marL="1143000" lvl="2" indent="-228600">
              <a:spcBef>
                <a:spcPts val="0"/>
              </a:spcBef>
              <a:buFont typeface="Arial" pitchFamily="34" charset="0"/>
              <a:buChar char="•"/>
            </a:pPr>
            <a:r>
              <a:rPr lang="en-AU" sz="1200" kern="1200" baseline="0" dirty="0" smtClean="0">
                <a:solidFill>
                  <a:schemeClr val="tx1"/>
                </a:solidFill>
                <a:latin typeface="+mn-lt"/>
                <a:ea typeface="+mn-ea"/>
                <a:cs typeface="+mn-cs"/>
              </a:rPr>
              <a:t>the administrator is a </a:t>
            </a:r>
            <a:r>
              <a:rPr lang="en-AU" sz="1200" u="sng" kern="1200" baseline="0" dirty="0" smtClean="0">
                <a:solidFill>
                  <a:schemeClr val="tx1"/>
                </a:solidFill>
                <a:latin typeface="+mn-lt"/>
                <a:ea typeface="+mn-ea"/>
                <a:cs typeface="+mn-cs"/>
              </a:rPr>
              <a:t>body corporate</a:t>
            </a:r>
          </a:p>
          <a:p>
            <a:pPr marL="1143000" lvl="2" indent="-228600">
              <a:spcBef>
                <a:spcPts val="0"/>
              </a:spcBef>
              <a:buFont typeface="Arial" pitchFamily="34" charset="0"/>
              <a:buChar char="•"/>
            </a:pPr>
            <a:r>
              <a:rPr lang="en-AU" sz="1200" u="sng" kern="1200" baseline="0" dirty="0" smtClean="0">
                <a:solidFill>
                  <a:schemeClr val="tx1"/>
                </a:solidFill>
                <a:latin typeface="+mn-lt"/>
                <a:ea typeface="+mn-ea"/>
                <a:cs typeface="+mn-cs"/>
              </a:rPr>
              <a:t>objects of the Act </a:t>
            </a:r>
            <a:r>
              <a:rPr lang="en-AU" sz="1200" kern="1200" baseline="0" dirty="0" smtClean="0">
                <a:solidFill>
                  <a:schemeClr val="tx1"/>
                </a:solidFill>
                <a:latin typeface="+mn-lt"/>
                <a:ea typeface="+mn-ea"/>
                <a:cs typeface="+mn-cs"/>
              </a:rPr>
              <a:t>are satisfied</a:t>
            </a:r>
          </a:p>
          <a:p>
            <a:pPr marL="1143000" lvl="2" indent="-228600">
              <a:spcBef>
                <a:spcPts val="0"/>
              </a:spcBef>
              <a:buFont typeface="Arial" pitchFamily="34" charset="0"/>
              <a:buChar char="•"/>
            </a:pPr>
            <a:r>
              <a:rPr lang="en-AU" sz="1200" kern="1200" baseline="0" dirty="0" smtClean="0">
                <a:solidFill>
                  <a:schemeClr val="tx1"/>
                </a:solidFill>
                <a:latin typeface="+mn-lt"/>
                <a:ea typeface="+mn-ea"/>
                <a:cs typeface="+mn-cs"/>
              </a:rPr>
              <a:t>the </a:t>
            </a:r>
            <a:r>
              <a:rPr lang="en-AU" sz="1200" u="sng" kern="1200" baseline="0" dirty="0" smtClean="0">
                <a:solidFill>
                  <a:schemeClr val="tx1"/>
                </a:solidFill>
                <a:latin typeface="+mn-lt"/>
                <a:ea typeface="+mn-ea"/>
                <a:cs typeface="+mn-cs"/>
              </a:rPr>
              <a:t>product stewardship criteria </a:t>
            </a:r>
            <a:r>
              <a:rPr lang="en-AU" sz="1200" kern="1200" baseline="0" dirty="0" smtClean="0">
                <a:solidFill>
                  <a:schemeClr val="tx1"/>
                </a:solidFill>
                <a:latin typeface="+mn-lt"/>
                <a:ea typeface="+mn-ea"/>
                <a:cs typeface="+mn-cs"/>
              </a:rPr>
              <a:t>are satisfied</a:t>
            </a:r>
          </a:p>
          <a:p>
            <a:pPr marL="1143000" lvl="2" indent="-228600">
              <a:spcBef>
                <a:spcPts val="0"/>
              </a:spcBef>
              <a:buFont typeface="Arial" pitchFamily="34" charset="0"/>
              <a:buChar char="•"/>
            </a:pPr>
            <a:r>
              <a:rPr lang="en-AU" sz="1200" kern="1200" baseline="0" dirty="0" smtClean="0">
                <a:solidFill>
                  <a:schemeClr val="tx1"/>
                </a:solidFill>
                <a:latin typeface="+mn-lt"/>
                <a:ea typeface="+mn-ea"/>
                <a:cs typeface="+mn-cs"/>
              </a:rPr>
              <a:t>the </a:t>
            </a:r>
            <a:r>
              <a:rPr lang="en-AU" sz="1200" u="sng" kern="1200" baseline="0" dirty="0" smtClean="0">
                <a:solidFill>
                  <a:schemeClr val="tx1"/>
                </a:solidFill>
                <a:latin typeface="+mn-lt"/>
                <a:ea typeface="+mn-ea"/>
                <a:cs typeface="+mn-cs"/>
              </a:rPr>
              <a:t>outcomes of the arrangement </a:t>
            </a:r>
            <a:r>
              <a:rPr lang="en-AU" sz="1200" kern="1200" baseline="0" dirty="0" smtClean="0">
                <a:solidFill>
                  <a:schemeClr val="tx1"/>
                </a:solidFill>
                <a:latin typeface="+mn-lt"/>
                <a:ea typeface="+mn-ea"/>
                <a:cs typeface="+mn-cs"/>
              </a:rPr>
              <a:t>are, or will, have effect in </a:t>
            </a:r>
            <a:r>
              <a:rPr lang="en-AU" sz="1200" u="sng" kern="1200" baseline="0" dirty="0" smtClean="0">
                <a:solidFill>
                  <a:schemeClr val="tx1"/>
                </a:solidFill>
                <a:latin typeface="+mn-lt"/>
                <a:ea typeface="+mn-ea"/>
                <a:cs typeface="+mn-cs"/>
              </a:rPr>
              <a:t>more than one state or territory  </a:t>
            </a:r>
          </a:p>
          <a:p>
            <a:pPr marL="1143000" lvl="2" indent="-228600">
              <a:spcBef>
                <a:spcPts val="0"/>
              </a:spcBef>
              <a:buFont typeface="Arial" pitchFamily="34" charset="0"/>
              <a:buChar char="•"/>
            </a:pPr>
            <a:r>
              <a:rPr lang="en-AU" sz="1200" kern="1200" baseline="0" dirty="0" smtClean="0">
                <a:solidFill>
                  <a:schemeClr val="tx1"/>
                </a:solidFill>
                <a:latin typeface="+mn-lt"/>
                <a:ea typeface="+mn-ea"/>
                <a:cs typeface="+mn-cs"/>
              </a:rPr>
              <a:t>At a </a:t>
            </a:r>
            <a:r>
              <a:rPr lang="en-AU" sz="1200" u="sng" kern="1200" baseline="0" dirty="0" smtClean="0">
                <a:solidFill>
                  <a:schemeClr val="tx1"/>
                </a:solidFill>
                <a:latin typeface="+mn-lt"/>
                <a:ea typeface="+mn-ea"/>
                <a:cs typeface="+mn-cs"/>
              </a:rPr>
              <a:t>minimum</a:t>
            </a:r>
            <a:r>
              <a:rPr lang="en-AU" sz="1200" kern="1200" baseline="0" dirty="0" smtClean="0">
                <a:solidFill>
                  <a:schemeClr val="tx1"/>
                </a:solidFill>
                <a:latin typeface="+mn-lt"/>
                <a:ea typeface="+mn-ea"/>
                <a:cs typeface="+mn-cs"/>
              </a:rPr>
              <a:t> the arrangement is </a:t>
            </a:r>
            <a:r>
              <a:rPr lang="en-AU" sz="1200" u="sng" kern="1200" baseline="0" dirty="0" smtClean="0">
                <a:solidFill>
                  <a:schemeClr val="tx1"/>
                </a:solidFill>
                <a:latin typeface="+mn-lt"/>
                <a:ea typeface="+mn-ea"/>
                <a:cs typeface="+mn-cs"/>
              </a:rPr>
              <a:t>ready to start operating</a:t>
            </a:r>
          </a:p>
          <a:p>
            <a:pPr marL="1143000" lvl="2" indent="-228600">
              <a:spcBef>
                <a:spcPts val="0"/>
              </a:spcBef>
              <a:buFont typeface="Arial" pitchFamily="34" charset="0"/>
              <a:buChar char="•"/>
            </a:pPr>
            <a:r>
              <a:rPr lang="en-AU" sz="1200" u="sng" kern="1200" baseline="0" dirty="0" smtClean="0">
                <a:solidFill>
                  <a:schemeClr val="tx1"/>
                </a:solidFill>
                <a:latin typeface="+mn-lt"/>
                <a:ea typeface="+mn-ea"/>
                <a:cs typeface="+mn-cs"/>
              </a:rPr>
              <a:t>Governance and organisational matters, financial arrangements, adequate OH&amp;S standards, appropriate use of the product stewardship logo, monitoring and evaluating the arrangement, and managing risk</a:t>
            </a:r>
            <a:r>
              <a:rPr lang="en-AU" sz="1200" u="none" kern="1200" baseline="0" dirty="0" smtClean="0">
                <a:solidFill>
                  <a:schemeClr val="tx1"/>
                </a:solidFill>
                <a:latin typeface="+mn-lt"/>
                <a:ea typeface="+mn-ea"/>
                <a:cs typeface="+mn-cs"/>
              </a:rPr>
              <a:t>.</a:t>
            </a:r>
            <a:br>
              <a:rPr lang="en-AU" sz="1200" u="none" kern="1200" baseline="0" dirty="0" smtClean="0">
                <a:solidFill>
                  <a:schemeClr val="tx1"/>
                </a:solidFill>
                <a:latin typeface="+mn-lt"/>
                <a:ea typeface="+mn-ea"/>
                <a:cs typeface="+mn-cs"/>
              </a:rPr>
            </a:br>
            <a:endParaRPr lang="en-AU" sz="1200" kern="1200" baseline="0" dirty="0" smtClean="0">
              <a:solidFill>
                <a:schemeClr val="tx1"/>
              </a:solidFill>
              <a:latin typeface="+mn-lt"/>
              <a:ea typeface="+mn-ea"/>
              <a:cs typeface="+mn-cs"/>
            </a:endParaRPr>
          </a:p>
          <a:p>
            <a:pPr marL="685800" lvl="1" indent="-228600">
              <a:spcBef>
                <a:spcPts val="0"/>
              </a:spcBef>
              <a:buFont typeface="Arial" pitchFamily="34" charset="0"/>
              <a:buChar char="•"/>
            </a:pPr>
            <a:r>
              <a:rPr lang="en-AU" sz="1200" kern="1200" baseline="0" dirty="0" smtClean="0">
                <a:solidFill>
                  <a:schemeClr val="tx1"/>
                </a:solidFill>
                <a:latin typeface="+mn-lt"/>
                <a:ea typeface="+mn-ea"/>
                <a:cs typeface="+mn-cs"/>
              </a:rPr>
              <a:t>the grounds on which the Minister </a:t>
            </a:r>
            <a:r>
              <a:rPr lang="en-AU" sz="1200" b="1" kern="1200" baseline="0" dirty="0" smtClean="0">
                <a:solidFill>
                  <a:schemeClr val="tx1"/>
                </a:solidFill>
                <a:latin typeface="+mn-lt"/>
                <a:ea typeface="+mn-ea"/>
                <a:cs typeface="+mn-cs"/>
              </a:rPr>
              <a:t>may refuse accreditation</a:t>
            </a:r>
            <a:r>
              <a:rPr lang="en-AU" sz="1200" b="0" kern="1200" baseline="0" dirty="0" smtClean="0">
                <a:solidFill>
                  <a:schemeClr val="tx1"/>
                </a:solidFill>
                <a:latin typeface="+mn-lt"/>
                <a:ea typeface="+mn-ea"/>
                <a:cs typeface="+mn-cs"/>
              </a:rPr>
              <a:t>:</a:t>
            </a:r>
            <a:r>
              <a:rPr lang="en-AU" sz="1200" kern="1200" baseline="0" dirty="0" smtClean="0">
                <a:solidFill>
                  <a:schemeClr val="tx1"/>
                </a:solidFill>
                <a:latin typeface="+mn-lt"/>
                <a:ea typeface="+mn-ea"/>
                <a:cs typeface="+mn-cs"/>
              </a:rPr>
              <a:t> provision of </a:t>
            </a:r>
            <a:r>
              <a:rPr lang="en-AU" sz="1200" u="sng" kern="1200" baseline="0" dirty="0" smtClean="0">
                <a:solidFill>
                  <a:schemeClr val="tx1"/>
                </a:solidFill>
                <a:latin typeface="+mn-lt"/>
                <a:ea typeface="+mn-ea"/>
                <a:cs typeface="+mn-cs"/>
              </a:rPr>
              <a:t>false and misleading information</a:t>
            </a:r>
            <a:r>
              <a:rPr lang="en-AU" sz="1200" kern="1200" baseline="0" dirty="0" smtClean="0">
                <a:solidFill>
                  <a:schemeClr val="tx1"/>
                </a:solidFill>
                <a:latin typeface="+mn-lt"/>
                <a:ea typeface="+mn-ea"/>
                <a:cs typeface="+mn-cs"/>
              </a:rPr>
              <a:t>, </a:t>
            </a:r>
            <a:r>
              <a:rPr lang="en-AU" sz="1200" u="sng" kern="1200" baseline="0" dirty="0" smtClean="0">
                <a:solidFill>
                  <a:schemeClr val="tx1"/>
                </a:solidFill>
                <a:latin typeface="+mn-lt"/>
                <a:ea typeface="+mn-ea"/>
                <a:cs typeface="+mn-cs"/>
              </a:rPr>
              <a:t>outcomes </a:t>
            </a:r>
            <a:r>
              <a:rPr lang="en-AU" sz="1200" kern="1200" baseline="0" dirty="0" smtClean="0">
                <a:solidFill>
                  <a:schemeClr val="tx1"/>
                </a:solidFill>
                <a:latin typeface="+mn-lt"/>
                <a:ea typeface="+mn-ea"/>
                <a:cs typeface="+mn-cs"/>
              </a:rPr>
              <a:t>of the arrangement are not adequate, administrator is not a </a:t>
            </a:r>
            <a:r>
              <a:rPr lang="en-AU" sz="1200" u="sng" kern="1200" baseline="0" dirty="0" smtClean="0">
                <a:solidFill>
                  <a:schemeClr val="tx1"/>
                </a:solidFill>
                <a:latin typeface="+mn-lt"/>
                <a:ea typeface="+mn-ea"/>
                <a:cs typeface="+mn-cs"/>
              </a:rPr>
              <a:t>fit and proper person </a:t>
            </a:r>
            <a:r>
              <a:rPr lang="en-AU" sz="1200" kern="1200" baseline="0" dirty="0" smtClean="0">
                <a:solidFill>
                  <a:schemeClr val="tx1"/>
                </a:solidFill>
                <a:latin typeface="+mn-lt"/>
                <a:ea typeface="+mn-ea"/>
                <a:cs typeface="+mn-cs"/>
              </a:rPr>
              <a:t>etc. </a:t>
            </a:r>
            <a:br>
              <a:rPr lang="en-AU" sz="1200" kern="1200" baseline="0" dirty="0" smtClean="0">
                <a:solidFill>
                  <a:schemeClr val="tx1"/>
                </a:solidFill>
                <a:latin typeface="+mn-lt"/>
                <a:ea typeface="+mn-ea"/>
                <a:cs typeface="+mn-cs"/>
              </a:rPr>
            </a:br>
            <a:endParaRPr lang="en-AU" sz="1200" kern="1200" baseline="0" dirty="0" smtClean="0">
              <a:solidFill>
                <a:schemeClr val="tx1"/>
              </a:solidFill>
              <a:latin typeface="+mn-lt"/>
              <a:ea typeface="+mn-ea"/>
              <a:cs typeface="+mn-cs"/>
            </a:endParaRPr>
          </a:p>
          <a:p>
            <a:pPr marL="685800" lvl="1" indent="-228600">
              <a:spcBef>
                <a:spcPts val="0"/>
              </a:spcBef>
              <a:buFont typeface="Arial" pitchFamily="34" charset="0"/>
              <a:buChar char="•"/>
            </a:pPr>
            <a:r>
              <a:rPr lang="en-AU" sz="1200" kern="1200" baseline="0" dirty="0" smtClean="0">
                <a:solidFill>
                  <a:schemeClr val="tx1"/>
                </a:solidFill>
                <a:latin typeface="+mn-lt"/>
                <a:ea typeface="+mn-ea"/>
                <a:cs typeface="+mn-cs"/>
              </a:rPr>
              <a:t>the grounds on which the Minister </a:t>
            </a:r>
            <a:r>
              <a:rPr lang="en-AU" sz="1200" b="1" kern="1200" baseline="0" dirty="0" smtClean="0">
                <a:solidFill>
                  <a:schemeClr val="tx1"/>
                </a:solidFill>
                <a:latin typeface="+mn-lt"/>
                <a:ea typeface="+mn-ea"/>
                <a:cs typeface="+mn-cs"/>
              </a:rPr>
              <a:t>must refuse accreditation</a:t>
            </a:r>
            <a:r>
              <a:rPr lang="en-AU" sz="1200" b="0" kern="1200" baseline="0" dirty="0" smtClean="0">
                <a:solidFill>
                  <a:schemeClr val="tx1"/>
                </a:solidFill>
                <a:latin typeface="+mn-lt"/>
                <a:ea typeface="+mn-ea"/>
                <a:cs typeface="+mn-cs"/>
              </a:rPr>
              <a:t>: </a:t>
            </a:r>
            <a:r>
              <a:rPr lang="en-AU" sz="1200" b="0" u="sng" kern="1200" baseline="0" dirty="0" smtClean="0">
                <a:solidFill>
                  <a:schemeClr val="tx1"/>
                </a:solidFill>
                <a:latin typeface="+mn-lt"/>
                <a:ea typeface="+mn-ea"/>
                <a:cs typeface="+mn-cs"/>
              </a:rPr>
              <a:t>objects of the Act </a:t>
            </a:r>
            <a:r>
              <a:rPr lang="en-AU" sz="1200" b="0" u="none" kern="1200" baseline="0" dirty="0" smtClean="0">
                <a:solidFill>
                  <a:schemeClr val="tx1"/>
                </a:solidFill>
                <a:latin typeface="+mn-lt"/>
                <a:ea typeface="+mn-ea"/>
                <a:cs typeface="+mn-cs"/>
              </a:rPr>
              <a:t>or the </a:t>
            </a:r>
            <a:r>
              <a:rPr lang="en-AU" sz="1200" b="0" u="sng" kern="1200" baseline="0" dirty="0" smtClean="0">
                <a:solidFill>
                  <a:schemeClr val="tx1"/>
                </a:solidFill>
                <a:latin typeface="+mn-lt"/>
                <a:ea typeface="+mn-ea"/>
                <a:cs typeface="+mn-cs"/>
              </a:rPr>
              <a:t>product stewardship criteria </a:t>
            </a:r>
            <a:r>
              <a:rPr lang="en-AU" sz="1200" b="0" kern="1200" baseline="0" dirty="0" smtClean="0">
                <a:solidFill>
                  <a:schemeClr val="tx1"/>
                </a:solidFill>
                <a:latin typeface="+mn-lt"/>
                <a:ea typeface="+mn-ea"/>
                <a:cs typeface="+mn-cs"/>
              </a:rPr>
              <a:t>are not satisfied, not in the </a:t>
            </a:r>
            <a:r>
              <a:rPr lang="en-AU" sz="1200" b="0" u="sng" kern="1200" baseline="0" dirty="0" smtClean="0">
                <a:solidFill>
                  <a:schemeClr val="tx1"/>
                </a:solidFill>
                <a:latin typeface="+mn-lt"/>
                <a:ea typeface="+mn-ea"/>
                <a:cs typeface="+mn-cs"/>
              </a:rPr>
              <a:t>public interest</a:t>
            </a:r>
            <a:r>
              <a:rPr lang="en-AU" sz="1200" b="0" kern="1200" baseline="0" dirty="0" smtClean="0">
                <a:solidFill>
                  <a:schemeClr val="tx1"/>
                </a:solidFill>
                <a:latin typeface="+mn-lt"/>
                <a:ea typeface="+mn-ea"/>
                <a:cs typeface="+mn-cs"/>
              </a:rPr>
              <a:t> etc</a:t>
            </a:r>
            <a:br>
              <a:rPr lang="en-AU" sz="1200" b="0" kern="1200" baseline="0" dirty="0" smtClean="0">
                <a:solidFill>
                  <a:schemeClr val="tx1"/>
                </a:solidFill>
                <a:latin typeface="+mn-lt"/>
                <a:ea typeface="+mn-ea"/>
                <a:cs typeface="+mn-cs"/>
              </a:rPr>
            </a:br>
            <a:endParaRPr lang="en-AU" sz="1200" b="0" kern="1200" baseline="0" dirty="0" smtClean="0">
              <a:solidFill>
                <a:schemeClr val="tx1"/>
              </a:solidFill>
              <a:latin typeface="+mn-lt"/>
              <a:ea typeface="+mn-ea"/>
              <a:cs typeface="+mn-cs"/>
            </a:endParaRPr>
          </a:p>
          <a:p>
            <a:pPr marL="685800" lvl="1" indent="-228600">
              <a:spcBef>
                <a:spcPts val="0"/>
              </a:spcBef>
              <a:buFont typeface="Arial" pitchFamily="34" charset="0"/>
              <a:buChar char="•"/>
            </a:pPr>
            <a:r>
              <a:rPr lang="en-AU" sz="1200" b="1" kern="1200" baseline="0" dirty="0" smtClean="0">
                <a:solidFill>
                  <a:schemeClr val="tx1"/>
                </a:solidFill>
                <a:latin typeface="+mn-lt"/>
                <a:ea typeface="+mn-ea"/>
                <a:cs typeface="+mn-cs"/>
              </a:rPr>
              <a:t>Conditions imposed on accreditation</a:t>
            </a:r>
            <a:r>
              <a:rPr lang="en-AU" sz="1200" b="0" kern="1200" baseline="0" dirty="0" smtClean="0">
                <a:solidFill>
                  <a:schemeClr val="tx1"/>
                </a:solidFill>
                <a:latin typeface="+mn-lt"/>
                <a:ea typeface="+mn-ea"/>
                <a:cs typeface="+mn-cs"/>
              </a:rPr>
              <a:t> – may include </a:t>
            </a:r>
            <a:r>
              <a:rPr lang="en-AU" sz="1200" b="0" u="sng" kern="1200" baseline="0" dirty="0" smtClean="0">
                <a:solidFill>
                  <a:schemeClr val="tx1"/>
                </a:solidFill>
                <a:latin typeface="+mn-lt"/>
                <a:ea typeface="+mn-ea"/>
                <a:cs typeface="+mn-cs"/>
              </a:rPr>
              <a:t>operation</a:t>
            </a:r>
            <a:r>
              <a:rPr lang="en-AU" sz="1200" b="0" kern="1200" baseline="0" dirty="0" smtClean="0">
                <a:solidFill>
                  <a:schemeClr val="tx1"/>
                </a:solidFill>
                <a:latin typeface="+mn-lt"/>
                <a:ea typeface="+mn-ea"/>
                <a:cs typeface="+mn-cs"/>
              </a:rPr>
              <a:t> of the arrangement, </a:t>
            </a:r>
            <a:r>
              <a:rPr lang="en-AU" sz="1200" b="0" u="sng" kern="1200" baseline="0" dirty="0" smtClean="0">
                <a:solidFill>
                  <a:schemeClr val="tx1"/>
                </a:solidFill>
                <a:latin typeface="+mn-lt"/>
                <a:ea typeface="+mn-ea"/>
                <a:cs typeface="+mn-cs"/>
              </a:rPr>
              <a:t>use of the logo</a:t>
            </a:r>
            <a:r>
              <a:rPr lang="en-AU" sz="1200" b="0" kern="1200" baseline="0" dirty="0" smtClean="0">
                <a:solidFill>
                  <a:schemeClr val="tx1"/>
                </a:solidFill>
                <a:latin typeface="+mn-lt"/>
                <a:ea typeface="+mn-ea"/>
                <a:cs typeface="+mn-cs"/>
              </a:rPr>
              <a:t>, </a:t>
            </a:r>
            <a:r>
              <a:rPr lang="en-AU" sz="1200" b="0" u="sng" kern="1200" baseline="0" dirty="0" smtClean="0">
                <a:solidFill>
                  <a:schemeClr val="tx1"/>
                </a:solidFill>
                <a:latin typeface="+mn-lt"/>
                <a:ea typeface="+mn-ea"/>
                <a:cs typeface="+mn-cs"/>
              </a:rPr>
              <a:t>obligations of the administrator</a:t>
            </a:r>
            <a:r>
              <a:rPr lang="en-AU" sz="1200" b="0" kern="1200" baseline="0" dirty="0" smtClean="0">
                <a:solidFill>
                  <a:schemeClr val="tx1"/>
                </a:solidFill>
                <a:latin typeface="+mn-lt"/>
                <a:ea typeface="+mn-ea"/>
                <a:cs typeface="+mn-cs"/>
              </a:rPr>
              <a:t>, </a:t>
            </a:r>
            <a:r>
              <a:rPr lang="en-AU" sz="1200" b="0" u="sng" kern="1200" baseline="0" dirty="0" smtClean="0">
                <a:solidFill>
                  <a:schemeClr val="tx1"/>
                </a:solidFill>
                <a:latin typeface="+mn-lt"/>
                <a:ea typeface="+mn-ea"/>
                <a:cs typeface="+mn-cs"/>
              </a:rPr>
              <a:t>outcomes</a:t>
            </a:r>
            <a:r>
              <a:rPr lang="en-AU" sz="1200" b="0" kern="1200" baseline="0" dirty="0" smtClean="0">
                <a:solidFill>
                  <a:schemeClr val="tx1"/>
                </a:solidFill>
                <a:latin typeface="+mn-lt"/>
                <a:ea typeface="+mn-ea"/>
                <a:cs typeface="+mn-cs"/>
              </a:rPr>
              <a:t> of the arrangement. </a:t>
            </a:r>
          </a:p>
          <a:p>
            <a:pPr marL="1143000" lvl="2" indent="-228600">
              <a:spcBef>
                <a:spcPts val="0"/>
              </a:spcBef>
              <a:buFont typeface="Arial" pitchFamily="34" charset="0"/>
              <a:buChar char="•"/>
            </a:pPr>
            <a:r>
              <a:rPr lang="en-AU" sz="1200" b="0" u="sng" kern="1200" baseline="0" dirty="0" smtClean="0">
                <a:solidFill>
                  <a:schemeClr val="tx1"/>
                </a:solidFill>
                <a:latin typeface="+mn-lt"/>
                <a:ea typeface="+mn-ea"/>
                <a:cs typeface="+mn-cs"/>
              </a:rPr>
              <a:t>The Minister may vary the conditions of accreditation </a:t>
            </a:r>
            <a:r>
              <a:rPr lang="en-AU" sz="1200" b="0" u="none" kern="1200" baseline="0" dirty="0" smtClean="0">
                <a:solidFill>
                  <a:schemeClr val="tx1"/>
                </a:solidFill>
                <a:latin typeface="+mn-lt"/>
                <a:ea typeface="+mn-ea"/>
                <a:cs typeface="+mn-cs"/>
              </a:rPr>
              <a:t>eg. on </a:t>
            </a:r>
            <a:r>
              <a:rPr lang="en-AU" sz="1200" b="0" kern="1200" baseline="0" dirty="0" smtClean="0">
                <a:solidFill>
                  <a:schemeClr val="tx1"/>
                </a:solidFill>
                <a:latin typeface="+mn-lt"/>
                <a:ea typeface="+mn-ea"/>
                <a:cs typeface="+mn-cs"/>
              </a:rPr>
              <a:t>request by the administrator (and subject to agreement). </a:t>
            </a:r>
            <a:br>
              <a:rPr lang="en-AU" sz="1200" b="0" kern="1200" baseline="0" dirty="0" smtClean="0">
                <a:solidFill>
                  <a:schemeClr val="tx1"/>
                </a:solidFill>
                <a:latin typeface="+mn-lt"/>
                <a:ea typeface="+mn-ea"/>
                <a:cs typeface="+mn-cs"/>
              </a:rPr>
            </a:br>
            <a:endParaRPr lang="en-AU" sz="1200" b="0" kern="1200" baseline="0" dirty="0" smtClean="0">
              <a:solidFill>
                <a:schemeClr val="tx1"/>
              </a:solidFill>
              <a:latin typeface="+mn-lt"/>
              <a:ea typeface="+mn-ea"/>
              <a:cs typeface="+mn-cs"/>
            </a:endParaRPr>
          </a:p>
          <a:p>
            <a:pPr marL="685800" lvl="1" indent="-228600">
              <a:spcBef>
                <a:spcPts val="0"/>
              </a:spcBef>
              <a:buFont typeface="Arial" pitchFamily="34" charset="0"/>
              <a:buChar char="•"/>
            </a:pPr>
            <a:r>
              <a:rPr lang="en-AU" sz="1200" b="1" kern="1200" baseline="0" dirty="0" smtClean="0">
                <a:solidFill>
                  <a:schemeClr val="tx1"/>
                </a:solidFill>
                <a:latin typeface="+mn-lt"/>
                <a:ea typeface="+mn-ea"/>
                <a:cs typeface="+mn-cs"/>
              </a:rPr>
              <a:t>Responsibilities of the administrator </a:t>
            </a:r>
            <a:r>
              <a:rPr lang="en-AU" sz="1200" b="0" kern="1200" baseline="0" dirty="0" smtClean="0">
                <a:solidFill>
                  <a:schemeClr val="tx1"/>
                </a:solidFill>
                <a:latin typeface="+mn-lt"/>
                <a:ea typeface="+mn-ea"/>
                <a:cs typeface="+mn-cs"/>
              </a:rPr>
              <a:t>– includes ensuring </a:t>
            </a:r>
            <a:r>
              <a:rPr lang="en-AU" sz="1200" b="0" u="sng" kern="1200" baseline="0" dirty="0" smtClean="0">
                <a:solidFill>
                  <a:schemeClr val="tx1"/>
                </a:solidFill>
                <a:latin typeface="+mn-lt"/>
                <a:ea typeface="+mn-ea"/>
                <a:cs typeface="+mn-cs"/>
              </a:rPr>
              <a:t>all reasonable steps </a:t>
            </a:r>
            <a:r>
              <a:rPr lang="en-AU" sz="1200" b="0" kern="1200" baseline="0" dirty="0" smtClean="0">
                <a:solidFill>
                  <a:schemeClr val="tx1"/>
                </a:solidFill>
                <a:latin typeface="+mn-lt"/>
                <a:ea typeface="+mn-ea"/>
                <a:cs typeface="+mn-cs"/>
              </a:rPr>
              <a:t>are being undertaken to achieve the outcomes of the arrangement, </a:t>
            </a:r>
            <a:r>
              <a:rPr lang="en-AU" sz="1200" b="0" u="sng" kern="1200" baseline="0" dirty="0" smtClean="0">
                <a:solidFill>
                  <a:schemeClr val="tx1"/>
                </a:solidFill>
                <a:latin typeface="+mn-lt"/>
                <a:ea typeface="+mn-ea"/>
                <a:cs typeface="+mn-cs"/>
              </a:rPr>
              <a:t>appropriate use of the logo</a:t>
            </a:r>
            <a:r>
              <a:rPr lang="en-AU" sz="1200" b="0" kern="1200" baseline="0" dirty="0" smtClean="0">
                <a:solidFill>
                  <a:schemeClr val="tx1"/>
                </a:solidFill>
                <a:latin typeface="+mn-lt"/>
                <a:ea typeface="+mn-ea"/>
                <a:cs typeface="+mn-cs"/>
              </a:rPr>
              <a:t>, compliance with </a:t>
            </a:r>
            <a:r>
              <a:rPr lang="en-AU" sz="1200" b="0" u="sng" kern="1200" baseline="0" dirty="0" smtClean="0">
                <a:solidFill>
                  <a:schemeClr val="tx1"/>
                </a:solidFill>
                <a:latin typeface="+mn-lt"/>
                <a:ea typeface="+mn-ea"/>
                <a:cs typeface="+mn-cs"/>
              </a:rPr>
              <a:t>reporting</a:t>
            </a:r>
            <a:r>
              <a:rPr lang="en-AU" sz="1200" b="0" kern="1200" baseline="0" dirty="0" smtClean="0">
                <a:solidFill>
                  <a:schemeClr val="tx1"/>
                </a:solidFill>
                <a:latin typeface="+mn-lt"/>
                <a:ea typeface="+mn-ea"/>
                <a:cs typeface="+mn-cs"/>
              </a:rPr>
              <a:t> requirements, etc. </a:t>
            </a:r>
            <a:br>
              <a:rPr lang="en-AU" sz="1200" b="0" kern="1200" baseline="0" dirty="0" smtClean="0">
                <a:solidFill>
                  <a:schemeClr val="tx1"/>
                </a:solidFill>
                <a:latin typeface="+mn-lt"/>
                <a:ea typeface="+mn-ea"/>
                <a:cs typeface="+mn-cs"/>
              </a:rPr>
            </a:br>
            <a:endParaRPr lang="en-AU" sz="1200" b="0" kern="1200" baseline="0" dirty="0" smtClean="0">
              <a:solidFill>
                <a:schemeClr val="tx1"/>
              </a:solidFill>
              <a:latin typeface="+mn-lt"/>
              <a:ea typeface="+mn-ea"/>
              <a:cs typeface="+mn-cs"/>
            </a:endParaRPr>
          </a:p>
          <a:p>
            <a:pPr marL="685800" lvl="1" indent="-228600">
              <a:spcBef>
                <a:spcPts val="0"/>
              </a:spcBef>
              <a:buFont typeface="Arial" pitchFamily="34" charset="0"/>
              <a:buChar char="•"/>
            </a:pPr>
            <a:r>
              <a:rPr lang="en-AU" sz="1200" b="1" kern="1200" baseline="0" dirty="0" smtClean="0">
                <a:solidFill>
                  <a:schemeClr val="tx1"/>
                </a:solidFill>
                <a:latin typeface="+mn-lt"/>
                <a:ea typeface="+mn-ea"/>
                <a:cs typeface="+mn-cs"/>
              </a:rPr>
              <a:t>Cancelling accreditation</a:t>
            </a:r>
            <a:r>
              <a:rPr lang="en-AU" sz="1200" b="0" kern="1200" baseline="0" dirty="0" smtClean="0">
                <a:solidFill>
                  <a:schemeClr val="tx1"/>
                </a:solidFill>
                <a:latin typeface="+mn-lt"/>
                <a:ea typeface="+mn-ea"/>
                <a:cs typeface="+mn-cs"/>
              </a:rPr>
              <a:t> – this may occur where cancellation is </a:t>
            </a:r>
            <a:r>
              <a:rPr lang="en-AU" sz="1200" b="0" u="sng" kern="1200" baseline="0" dirty="0" smtClean="0">
                <a:solidFill>
                  <a:schemeClr val="tx1"/>
                </a:solidFill>
                <a:latin typeface="+mn-lt"/>
                <a:ea typeface="+mn-ea"/>
                <a:cs typeface="+mn-cs"/>
              </a:rPr>
              <a:t>requested by the administrator</a:t>
            </a:r>
            <a:r>
              <a:rPr lang="en-AU" sz="1200" b="0" u="none" kern="1200" baseline="0" dirty="0" smtClean="0">
                <a:solidFill>
                  <a:schemeClr val="tx1"/>
                </a:solidFill>
                <a:latin typeface="+mn-lt"/>
                <a:ea typeface="+mn-ea"/>
                <a:cs typeface="+mn-cs"/>
              </a:rPr>
              <a:t>, or where the </a:t>
            </a:r>
            <a:r>
              <a:rPr lang="en-AU" sz="1200" b="0" u="sng" kern="1200" baseline="0" dirty="0" smtClean="0">
                <a:solidFill>
                  <a:schemeClr val="tx1"/>
                </a:solidFill>
                <a:latin typeface="+mn-lt"/>
                <a:ea typeface="+mn-ea"/>
                <a:cs typeface="+mn-cs"/>
              </a:rPr>
              <a:t>Minister is not satisfied </a:t>
            </a:r>
            <a:r>
              <a:rPr lang="en-AU" sz="1200" b="0" u="none" kern="1200" baseline="0" dirty="0" smtClean="0">
                <a:solidFill>
                  <a:schemeClr val="tx1"/>
                </a:solidFill>
                <a:latin typeface="+mn-lt"/>
                <a:ea typeface="+mn-ea"/>
                <a:cs typeface="+mn-cs"/>
              </a:rPr>
              <a:t>that the conditions of accreditation are being complied with etc. </a:t>
            </a:r>
            <a:br>
              <a:rPr lang="en-AU" sz="1200" b="0" u="none" kern="1200" baseline="0" dirty="0" smtClean="0">
                <a:solidFill>
                  <a:schemeClr val="tx1"/>
                </a:solidFill>
                <a:latin typeface="+mn-lt"/>
                <a:ea typeface="+mn-ea"/>
                <a:cs typeface="+mn-cs"/>
              </a:rPr>
            </a:br>
            <a:endParaRPr lang="en-AU" sz="1200" b="0" u="none" kern="1200" baseline="0" dirty="0" smtClean="0">
              <a:solidFill>
                <a:schemeClr val="tx1"/>
              </a:solidFill>
              <a:latin typeface="+mn-lt"/>
              <a:ea typeface="+mn-ea"/>
              <a:cs typeface="+mn-cs"/>
            </a:endParaRPr>
          </a:p>
          <a:p>
            <a:pPr marL="685800" lvl="1" indent="-228600">
              <a:spcBef>
                <a:spcPts val="0"/>
              </a:spcBef>
              <a:buFont typeface="Arial" pitchFamily="34" charset="0"/>
              <a:buChar char="•"/>
            </a:pPr>
            <a:r>
              <a:rPr lang="en-AU" sz="1200" b="1" u="none" kern="1200" baseline="0" dirty="0" smtClean="0">
                <a:solidFill>
                  <a:schemeClr val="tx1"/>
                </a:solidFill>
                <a:latin typeface="+mn-lt"/>
                <a:ea typeface="+mn-ea"/>
                <a:cs typeface="+mn-cs"/>
              </a:rPr>
              <a:t>Reporting and giving information</a:t>
            </a:r>
            <a:r>
              <a:rPr lang="en-AU" sz="1200" b="0" u="none" kern="1200" baseline="0" dirty="0" smtClean="0">
                <a:solidFill>
                  <a:schemeClr val="tx1"/>
                </a:solidFill>
                <a:latin typeface="+mn-lt"/>
                <a:ea typeface="+mn-ea"/>
                <a:cs typeface="+mn-cs"/>
              </a:rPr>
              <a:t> – provision of an audited </a:t>
            </a:r>
            <a:r>
              <a:rPr lang="en-AU" sz="1200" b="0" u="sng" kern="1200" baseline="0" dirty="0" smtClean="0">
                <a:solidFill>
                  <a:schemeClr val="tx1"/>
                </a:solidFill>
                <a:latin typeface="+mn-lt"/>
                <a:ea typeface="+mn-ea"/>
                <a:cs typeface="+mn-cs"/>
              </a:rPr>
              <a:t>annual report on performance of the arrangement. It must also include a financial statement </a:t>
            </a:r>
            <a:r>
              <a:rPr lang="en-AU" sz="1200" b="0" u="none" kern="1200" baseline="0" dirty="0" smtClean="0">
                <a:solidFill>
                  <a:schemeClr val="tx1"/>
                </a:solidFill>
                <a:latin typeface="+mn-lt"/>
                <a:ea typeface="+mn-ea"/>
                <a:cs typeface="+mn-cs"/>
              </a:rPr>
              <a:t>setting out the revenue and expenditure of the arrangement. Detail of what is to be included in the </a:t>
            </a:r>
            <a:r>
              <a:rPr lang="en-AU" sz="1200" b="0" u="sng" kern="1200" baseline="0" dirty="0" smtClean="0">
                <a:solidFill>
                  <a:schemeClr val="tx1"/>
                </a:solidFill>
                <a:latin typeface="+mn-lt"/>
                <a:ea typeface="+mn-ea"/>
                <a:cs typeface="+mn-cs"/>
              </a:rPr>
              <a:t>audit report</a:t>
            </a:r>
            <a:r>
              <a:rPr lang="en-AU" sz="1200" b="0" u="none" kern="1200" baseline="0" dirty="0" smtClean="0">
                <a:solidFill>
                  <a:schemeClr val="tx1"/>
                </a:solidFill>
                <a:latin typeface="+mn-lt"/>
                <a:ea typeface="+mn-ea"/>
                <a:cs typeface="+mn-cs"/>
              </a:rPr>
              <a:t> will be outlined in the instrument. </a:t>
            </a:r>
          </a:p>
          <a:p>
            <a:pPr marL="1143000" lvl="2" indent="-228600">
              <a:spcBef>
                <a:spcPts val="0"/>
              </a:spcBef>
              <a:buFont typeface="Arial" pitchFamily="34" charset="0"/>
              <a:buChar char="•"/>
            </a:pPr>
            <a:r>
              <a:rPr lang="en-AU" sz="1200" b="0" u="none" kern="1200" baseline="0" dirty="0" smtClean="0">
                <a:solidFill>
                  <a:schemeClr val="tx1"/>
                </a:solidFill>
                <a:latin typeface="+mn-lt"/>
                <a:ea typeface="+mn-ea"/>
                <a:cs typeface="+mn-cs"/>
              </a:rPr>
              <a:t>Administrators will be required to report to the Minister any </a:t>
            </a:r>
            <a:r>
              <a:rPr lang="en-AU" sz="1200" b="1" u="none" kern="1200" baseline="0" dirty="0" smtClean="0">
                <a:solidFill>
                  <a:schemeClr val="tx1"/>
                </a:solidFill>
                <a:latin typeface="+mn-lt"/>
                <a:ea typeface="+mn-ea"/>
                <a:cs typeface="+mn-cs"/>
              </a:rPr>
              <a:t>material change in circumstance</a:t>
            </a:r>
            <a:r>
              <a:rPr lang="en-AU" sz="1200" b="0" u="none" kern="1200" baseline="0" dirty="0" smtClean="0">
                <a:solidFill>
                  <a:schemeClr val="tx1"/>
                </a:solidFill>
                <a:latin typeface="+mn-lt"/>
                <a:ea typeface="+mn-ea"/>
                <a:cs typeface="+mn-cs"/>
              </a:rPr>
              <a:t> to the arrangement. This may include a </a:t>
            </a:r>
            <a:r>
              <a:rPr lang="en-AU" sz="1200" b="0" u="sng" kern="1200" baseline="0" dirty="0" smtClean="0">
                <a:solidFill>
                  <a:schemeClr val="tx1"/>
                </a:solidFill>
                <a:latin typeface="+mn-lt"/>
                <a:ea typeface="+mn-ea"/>
                <a:cs typeface="+mn-cs"/>
              </a:rPr>
              <a:t>change to the administrator</a:t>
            </a:r>
            <a:r>
              <a:rPr lang="en-AU" sz="1200" b="0" u="none" kern="1200" baseline="0" dirty="0" smtClean="0">
                <a:solidFill>
                  <a:schemeClr val="tx1"/>
                </a:solidFill>
                <a:latin typeface="+mn-lt"/>
                <a:ea typeface="+mn-ea"/>
                <a:cs typeface="+mn-cs"/>
              </a:rPr>
              <a:t>, or where there are difficulties in meeting the </a:t>
            </a:r>
            <a:r>
              <a:rPr lang="en-AU" sz="1200" b="0" u="sng" kern="1200" baseline="0" dirty="0" smtClean="0">
                <a:solidFill>
                  <a:schemeClr val="tx1"/>
                </a:solidFill>
                <a:latin typeface="+mn-lt"/>
                <a:ea typeface="+mn-ea"/>
                <a:cs typeface="+mn-cs"/>
              </a:rPr>
              <a:t>outcomes</a:t>
            </a:r>
            <a:r>
              <a:rPr lang="en-AU" sz="1200" b="0" u="none" kern="1200" baseline="0" dirty="0" smtClean="0">
                <a:solidFill>
                  <a:schemeClr val="tx1"/>
                </a:solidFill>
                <a:latin typeface="+mn-lt"/>
                <a:ea typeface="+mn-ea"/>
                <a:cs typeface="+mn-cs"/>
              </a:rPr>
              <a:t> of the arrangement etc. </a:t>
            </a:r>
            <a:br>
              <a:rPr lang="en-AU" sz="1200" b="0" u="none" kern="1200" baseline="0" dirty="0" smtClean="0">
                <a:solidFill>
                  <a:schemeClr val="tx1"/>
                </a:solidFill>
                <a:latin typeface="+mn-lt"/>
                <a:ea typeface="+mn-ea"/>
                <a:cs typeface="+mn-cs"/>
              </a:rPr>
            </a:br>
            <a:endParaRPr lang="en-AU" sz="1200" b="0" u="none" kern="1200" baseline="0" dirty="0" smtClean="0">
              <a:solidFill>
                <a:schemeClr val="tx1"/>
              </a:solidFill>
              <a:latin typeface="+mn-lt"/>
              <a:ea typeface="+mn-ea"/>
              <a:cs typeface="+mn-cs"/>
            </a:endParaRPr>
          </a:p>
          <a:p>
            <a:pPr marL="685800" lvl="1" indent="-228600">
              <a:spcBef>
                <a:spcPts val="0"/>
              </a:spcBef>
              <a:buFont typeface="Arial" pitchFamily="34" charset="0"/>
              <a:buChar char="•"/>
            </a:pPr>
            <a:r>
              <a:rPr lang="en-AU" sz="1200" b="1" u="none" kern="1200" baseline="0" dirty="0" smtClean="0">
                <a:solidFill>
                  <a:schemeClr val="tx1"/>
                </a:solidFill>
                <a:latin typeface="+mn-lt"/>
                <a:ea typeface="+mn-ea"/>
                <a:cs typeface="+mn-cs"/>
              </a:rPr>
              <a:t>The Minister may at any time request additional information </a:t>
            </a:r>
            <a:r>
              <a:rPr lang="en-AU" sz="1200" b="0" u="none" kern="1200" baseline="0" dirty="0" smtClean="0">
                <a:solidFill>
                  <a:schemeClr val="tx1"/>
                </a:solidFill>
                <a:latin typeface="+mn-lt"/>
                <a:ea typeface="+mn-ea"/>
                <a:cs typeface="+mn-cs"/>
              </a:rPr>
              <a:t>to either assist in making a decision on accreditation or through the period of accreditation if required. </a:t>
            </a:r>
            <a:br>
              <a:rPr lang="en-AU" sz="1200" b="0" u="none" kern="1200" baseline="0" dirty="0" smtClean="0">
                <a:solidFill>
                  <a:schemeClr val="tx1"/>
                </a:solidFill>
                <a:latin typeface="+mn-lt"/>
                <a:ea typeface="+mn-ea"/>
                <a:cs typeface="+mn-cs"/>
              </a:rPr>
            </a:br>
            <a:endParaRPr lang="en-AU" sz="1200" b="0" u="none" kern="1200" baseline="0" dirty="0" smtClean="0">
              <a:solidFill>
                <a:schemeClr val="tx1"/>
              </a:solidFill>
              <a:latin typeface="+mn-lt"/>
              <a:ea typeface="+mn-ea"/>
              <a:cs typeface="+mn-cs"/>
            </a:endParaRPr>
          </a:p>
          <a:p>
            <a:pPr marL="685800" lvl="1" indent="-228600">
              <a:spcBef>
                <a:spcPts val="0"/>
              </a:spcBef>
              <a:buFont typeface="Arial" pitchFamily="34" charset="0"/>
              <a:buChar char="•"/>
            </a:pPr>
            <a:r>
              <a:rPr lang="en-AU" sz="1200" b="0" u="none" kern="1200" baseline="0" dirty="0" smtClean="0">
                <a:solidFill>
                  <a:schemeClr val="tx1"/>
                </a:solidFill>
                <a:latin typeface="+mn-lt"/>
                <a:ea typeface="+mn-ea"/>
                <a:cs typeface="+mn-cs"/>
              </a:rPr>
              <a:t>The administrator will be required </a:t>
            </a:r>
            <a:r>
              <a:rPr lang="en-AU" sz="1200" b="1" u="none" kern="1200" baseline="0" dirty="0" smtClean="0">
                <a:solidFill>
                  <a:schemeClr val="tx1"/>
                </a:solidFill>
                <a:latin typeface="+mn-lt"/>
                <a:ea typeface="+mn-ea"/>
                <a:cs typeface="+mn-cs"/>
              </a:rPr>
              <a:t>to publish a summary of the arrangement </a:t>
            </a:r>
            <a:r>
              <a:rPr lang="en-AU" sz="1200" b="0" u="none" kern="1200" baseline="0" dirty="0" smtClean="0">
                <a:solidFill>
                  <a:schemeClr val="tx1"/>
                </a:solidFill>
                <a:latin typeface="+mn-lt"/>
                <a:ea typeface="+mn-ea"/>
                <a:cs typeface="+mn-cs"/>
              </a:rPr>
              <a:t>on the internet that describes the arrangement for transparency purposes. </a:t>
            </a:r>
            <a:br>
              <a:rPr lang="en-AU" sz="1200" b="0" u="none" kern="1200" baseline="0" dirty="0" smtClean="0">
                <a:solidFill>
                  <a:schemeClr val="tx1"/>
                </a:solidFill>
                <a:latin typeface="+mn-lt"/>
                <a:ea typeface="+mn-ea"/>
                <a:cs typeface="+mn-cs"/>
              </a:rPr>
            </a:br>
            <a:endParaRPr lang="en-AU" sz="1200" b="0" u="none" kern="1200" baseline="0" dirty="0" smtClean="0">
              <a:solidFill>
                <a:schemeClr val="tx1"/>
              </a:solidFill>
              <a:latin typeface="+mn-lt"/>
              <a:ea typeface="+mn-ea"/>
              <a:cs typeface="+mn-cs"/>
            </a:endParaRPr>
          </a:p>
          <a:p>
            <a:pPr marL="685800" lvl="1" indent="-228600">
              <a:spcBef>
                <a:spcPts val="0"/>
              </a:spcBef>
              <a:buFont typeface="Arial" pitchFamily="34" charset="0"/>
              <a:buChar char="•"/>
            </a:pPr>
            <a:r>
              <a:rPr lang="en-AU" sz="1200" b="1" u="none" kern="1200" baseline="0" dirty="0" smtClean="0">
                <a:solidFill>
                  <a:schemeClr val="tx1"/>
                </a:solidFill>
                <a:latin typeface="+mn-lt"/>
                <a:ea typeface="+mn-ea"/>
                <a:cs typeface="+mn-cs"/>
              </a:rPr>
              <a:t>Product stewardship logo. </a:t>
            </a:r>
            <a:r>
              <a:rPr lang="en-AU" sz="1200" b="0" u="none" kern="1200" baseline="0" dirty="0" smtClean="0">
                <a:solidFill>
                  <a:schemeClr val="tx1"/>
                </a:solidFill>
                <a:latin typeface="+mn-lt"/>
                <a:ea typeface="+mn-ea"/>
                <a:cs typeface="+mn-cs"/>
              </a:rPr>
              <a:t>The design of the logo will be presented in the instrument. The detail on the conditions of use of the logo will be set out in a </a:t>
            </a:r>
            <a:r>
              <a:rPr lang="en-AU" sz="1200" b="0" u="sng" kern="1200" baseline="0" dirty="0" smtClean="0">
                <a:solidFill>
                  <a:schemeClr val="tx1"/>
                </a:solidFill>
                <a:latin typeface="+mn-lt"/>
                <a:ea typeface="+mn-ea"/>
                <a:cs typeface="+mn-cs"/>
              </a:rPr>
              <a:t>licensing agreement </a:t>
            </a:r>
            <a:r>
              <a:rPr lang="en-AU" sz="1200" b="0" u="none" kern="1200" baseline="0" dirty="0" smtClean="0">
                <a:solidFill>
                  <a:schemeClr val="tx1"/>
                </a:solidFill>
                <a:latin typeface="+mn-lt"/>
                <a:ea typeface="+mn-ea"/>
                <a:cs typeface="+mn-cs"/>
              </a:rPr>
              <a:t>and </a:t>
            </a:r>
            <a:r>
              <a:rPr lang="en-AU" sz="1200" b="0" u="sng" kern="1200" baseline="0" dirty="0" smtClean="0">
                <a:solidFill>
                  <a:schemeClr val="tx1"/>
                </a:solidFill>
                <a:latin typeface="+mn-lt"/>
                <a:ea typeface="+mn-ea"/>
                <a:cs typeface="+mn-cs"/>
              </a:rPr>
              <a:t>guidelines. </a:t>
            </a:r>
            <a:r>
              <a:rPr lang="en-AU" sz="1200" b="0" u="none" kern="1200" baseline="0" dirty="0" smtClean="0">
                <a:solidFill>
                  <a:schemeClr val="tx1"/>
                </a:solidFill>
                <a:latin typeface="+mn-lt"/>
                <a:ea typeface="+mn-ea"/>
                <a:cs typeface="+mn-cs"/>
              </a:rPr>
              <a:t> </a:t>
            </a:r>
            <a:br>
              <a:rPr lang="en-AU" sz="1200" b="0" u="none" kern="1200" baseline="0" dirty="0" smtClean="0">
                <a:solidFill>
                  <a:schemeClr val="tx1"/>
                </a:solidFill>
                <a:latin typeface="+mn-lt"/>
                <a:ea typeface="+mn-ea"/>
                <a:cs typeface="+mn-cs"/>
              </a:rPr>
            </a:br>
            <a:endParaRPr lang="en-AU" sz="1200" b="1" u="none" kern="1200" baseline="0" dirty="0" smtClean="0">
              <a:solidFill>
                <a:schemeClr val="tx1"/>
              </a:solidFill>
              <a:latin typeface="+mn-lt"/>
              <a:ea typeface="+mn-ea"/>
              <a:cs typeface="+mn-cs"/>
            </a:endParaRPr>
          </a:p>
          <a:p>
            <a:pPr marL="228600" lvl="0" indent="-228600">
              <a:spcBef>
                <a:spcPts val="0"/>
              </a:spcBef>
              <a:buFont typeface="+mj-lt"/>
              <a:buAutoNum type="arabicPeriod"/>
            </a:pPr>
            <a:r>
              <a:rPr lang="en-AU" sz="1200" b="1" u="none" kern="1200" baseline="0" dirty="0" smtClean="0">
                <a:solidFill>
                  <a:schemeClr val="tx1"/>
                </a:solidFill>
                <a:latin typeface="+mn-lt"/>
                <a:ea typeface="+mn-ea"/>
                <a:cs typeface="+mn-cs"/>
              </a:rPr>
              <a:t>Applicants will be notified of accreditation in writing </a:t>
            </a:r>
            <a:r>
              <a:rPr lang="en-AU" sz="1200" b="0" u="none" kern="1200" baseline="0" dirty="0" smtClean="0">
                <a:solidFill>
                  <a:schemeClr val="tx1"/>
                </a:solidFill>
                <a:latin typeface="+mn-lt"/>
                <a:ea typeface="+mn-ea"/>
                <a:cs typeface="+mn-cs"/>
              </a:rPr>
              <a:t>and will be </a:t>
            </a:r>
            <a:r>
              <a:rPr lang="en-AU" sz="1200" b="1" u="none" kern="1200" baseline="0" dirty="0" smtClean="0">
                <a:solidFill>
                  <a:schemeClr val="tx1"/>
                </a:solidFill>
                <a:latin typeface="+mn-lt"/>
                <a:ea typeface="+mn-ea"/>
                <a:cs typeface="+mn-cs"/>
              </a:rPr>
              <a:t>provided with a document outlining the conditions of accreditation </a:t>
            </a:r>
            <a:r>
              <a:rPr lang="en-AU" sz="1200" b="0" u="none" kern="1200" baseline="0" dirty="0" smtClean="0">
                <a:solidFill>
                  <a:schemeClr val="tx1"/>
                </a:solidFill>
                <a:latin typeface="+mn-lt"/>
                <a:ea typeface="+mn-ea"/>
                <a:cs typeface="+mn-cs"/>
              </a:rPr>
              <a:t>for their arrangement. </a:t>
            </a:r>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28600" lvl="0" indent="-228600">
              <a:buFont typeface="+mj-lt"/>
              <a:buAutoNum type="arabicPeriod"/>
            </a:pPr>
            <a:r>
              <a:rPr lang="en-AU" sz="1200" kern="1200" dirty="0" smtClean="0">
                <a:solidFill>
                  <a:schemeClr val="tx1"/>
                </a:solidFill>
                <a:latin typeface="+mn-lt"/>
                <a:ea typeface="+mn-ea"/>
                <a:cs typeface="+mn-cs"/>
              </a:rPr>
              <a:t>The </a:t>
            </a:r>
            <a:r>
              <a:rPr lang="en-AU" sz="1200" b="1" kern="1200" dirty="0" smtClean="0">
                <a:solidFill>
                  <a:schemeClr val="tx1"/>
                </a:solidFill>
                <a:latin typeface="+mn-lt"/>
                <a:ea typeface="+mn-ea"/>
                <a:cs typeface="+mn-cs"/>
              </a:rPr>
              <a:t>application</a:t>
            </a:r>
            <a:r>
              <a:rPr lang="en-AU" sz="1200" b="1" kern="1200" baseline="0" dirty="0" smtClean="0">
                <a:solidFill>
                  <a:schemeClr val="tx1"/>
                </a:solidFill>
                <a:latin typeface="+mn-lt"/>
                <a:ea typeface="+mn-ea"/>
                <a:cs typeface="+mn-cs"/>
              </a:rPr>
              <a:t> fee</a:t>
            </a:r>
            <a:r>
              <a:rPr lang="en-AU" sz="1200" kern="1200" baseline="0" dirty="0" smtClean="0">
                <a:solidFill>
                  <a:schemeClr val="tx1"/>
                </a:solidFill>
                <a:latin typeface="+mn-lt"/>
                <a:ea typeface="+mn-ea"/>
                <a:cs typeface="+mn-cs"/>
              </a:rPr>
              <a:t> for accreditation will be set out in fee regulations.</a:t>
            </a:r>
            <a:br>
              <a:rPr lang="en-AU" sz="1200" kern="1200" baseline="0" dirty="0" smtClean="0">
                <a:solidFill>
                  <a:schemeClr val="tx1"/>
                </a:solidFill>
                <a:latin typeface="+mn-lt"/>
                <a:ea typeface="+mn-ea"/>
                <a:cs typeface="+mn-cs"/>
              </a:rPr>
            </a:br>
            <a:endParaRPr lang="en-AU" sz="1200" kern="1200" baseline="0" dirty="0" smtClean="0">
              <a:solidFill>
                <a:schemeClr val="tx1"/>
              </a:solidFill>
              <a:latin typeface="+mn-lt"/>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AU" sz="1200" kern="1200" dirty="0" smtClean="0">
                <a:solidFill>
                  <a:schemeClr val="tx1"/>
                </a:solidFill>
                <a:latin typeface="+mn-lt"/>
                <a:ea typeface="+mn-ea"/>
                <a:cs typeface="+mn-cs"/>
              </a:rPr>
              <a:t>Fee structure</a:t>
            </a:r>
            <a:r>
              <a:rPr lang="en-AU" sz="1200" kern="1200" baseline="0" dirty="0" smtClean="0">
                <a:solidFill>
                  <a:schemeClr val="tx1"/>
                </a:solidFill>
                <a:latin typeface="+mn-lt"/>
                <a:ea typeface="+mn-ea"/>
                <a:cs typeface="+mn-cs"/>
              </a:rPr>
              <a:t> and charges have been </a:t>
            </a:r>
            <a:r>
              <a:rPr lang="en-AU" sz="1200" b="1" kern="1200" baseline="0" dirty="0" smtClean="0">
                <a:solidFill>
                  <a:schemeClr val="tx1"/>
                </a:solidFill>
                <a:latin typeface="+mn-lt"/>
                <a:ea typeface="+mn-ea"/>
                <a:cs typeface="+mn-cs"/>
              </a:rPr>
              <a:t>determined in accordance with the Australian Government Cost Recovery Guidelines. </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lang="en-AU" sz="1200" kern="1200" dirty="0" smtClean="0">
              <a:solidFill>
                <a:schemeClr val="tx1"/>
              </a:solidFill>
              <a:latin typeface="+mn-lt"/>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AU" sz="1200" b="1" kern="1200" dirty="0" smtClean="0">
                <a:solidFill>
                  <a:schemeClr val="tx1"/>
                </a:solidFill>
                <a:latin typeface="+mn-lt"/>
                <a:ea typeface="+mn-ea"/>
                <a:cs typeface="+mn-cs"/>
              </a:rPr>
              <a:t>Payment</a:t>
            </a:r>
            <a:r>
              <a:rPr lang="en-AU" sz="1200" b="1" kern="1200" baseline="0" dirty="0" smtClean="0">
                <a:solidFill>
                  <a:schemeClr val="tx1"/>
                </a:solidFill>
                <a:latin typeface="+mn-lt"/>
                <a:ea typeface="+mn-ea"/>
                <a:cs typeface="+mn-cs"/>
              </a:rPr>
              <a:t> of the f</a:t>
            </a:r>
            <a:r>
              <a:rPr lang="en-AU" sz="1200" b="1" kern="1200" dirty="0" smtClean="0">
                <a:solidFill>
                  <a:schemeClr val="tx1"/>
                </a:solidFill>
                <a:latin typeface="+mn-lt"/>
                <a:ea typeface="+mn-ea"/>
                <a:cs typeface="+mn-cs"/>
              </a:rPr>
              <a:t>ees will need to accompany the application</a:t>
            </a:r>
            <a:r>
              <a:rPr lang="en-AU" sz="1200" kern="1200" dirty="0" smtClean="0">
                <a:solidFill>
                  <a:schemeClr val="tx1"/>
                </a:solidFill>
                <a:latin typeface="+mn-lt"/>
                <a:ea typeface="+mn-ea"/>
                <a:cs typeface="+mn-cs"/>
              </a:rPr>
              <a:t>. </a:t>
            </a:r>
            <a:br>
              <a:rPr lang="en-AU" sz="1200" kern="1200" dirty="0" smtClean="0">
                <a:solidFill>
                  <a:schemeClr val="tx1"/>
                </a:solidFill>
                <a:latin typeface="+mn-lt"/>
                <a:ea typeface="+mn-ea"/>
                <a:cs typeface="+mn-cs"/>
              </a:rPr>
            </a:br>
            <a:endParaRPr lang="en-AU"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The fee payable will </a:t>
            </a:r>
            <a:r>
              <a:rPr lang="en-US" sz="1200" b="1" kern="1200" dirty="0" smtClean="0">
                <a:solidFill>
                  <a:schemeClr val="tx1"/>
                </a:solidFill>
                <a:latin typeface="+mn-lt"/>
                <a:ea typeface="+mn-ea"/>
                <a:cs typeface="+mn-cs"/>
              </a:rPr>
              <a:t>depend on the number of parts of the lifecycle that the arrangement’s product stewardship activities cover</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(i.e. manufacture; supply and/or use; end of life)</a:t>
            </a:r>
            <a:r>
              <a:rPr lang="en-US" sz="1200" kern="1200" dirty="0" smtClean="0">
                <a:solidFill>
                  <a:schemeClr val="tx1"/>
                </a:solidFill>
                <a:latin typeface="+mn-lt"/>
                <a:ea typeface="+mn-ea"/>
                <a:cs typeface="+mn-cs"/>
              </a:rPr>
              <a: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AU" sz="1200" kern="1200" dirty="0" smtClean="0">
                <a:solidFill>
                  <a:schemeClr val="tx1"/>
                </a:solidFill>
                <a:latin typeface="+mn-lt"/>
                <a:ea typeface="+mn-ea"/>
                <a:cs typeface="+mn-cs"/>
              </a:rPr>
              <a:t>Fees are </a:t>
            </a:r>
            <a:r>
              <a:rPr lang="en-AU" sz="1200" b="1" kern="1200" dirty="0" smtClean="0">
                <a:solidFill>
                  <a:schemeClr val="tx1"/>
                </a:solidFill>
                <a:latin typeface="+mn-lt"/>
                <a:ea typeface="+mn-ea"/>
                <a:cs typeface="+mn-cs"/>
              </a:rPr>
              <a:t>based on an estimate of the staff time and resources needed to assess applications</a:t>
            </a:r>
            <a:r>
              <a:rPr lang="en-AU" sz="1200" kern="1200" dirty="0" smtClean="0">
                <a:solidFill>
                  <a:schemeClr val="tx1"/>
                </a:solidFill>
                <a:latin typeface="+mn-lt"/>
                <a:ea typeface="+mn-ea"/>
                <a:cs typeface="+mn-cs"/>
              </a:rPr>
              <a:t>. It also </a:t>
            </a:r>
            <a:r>
              <a:rPr lang="en-AU" sz="1200" b="1" kern="1200" dirty="0" smtClean="0">
                <a:solidFill>
                  <a:schemeClr val="tx1"/>
                </a:solidFill>
                <a:latin typeface="+mn-lt"/>
                <a:ea typeface="+mn-ea"/>
                <a:cs typeface="+mn-cs"/>
              </a:rPr>
              <a:t>incorporates the cost of engaging consultants </a:t>
            </a:r>
            <a:r>
              <a:rPr lang="en-AU" sz="1200" kern="1200" dirty="0" smtClean="0">
                <a:solidFill>
                  <a:schemeClr val="tx1"/>
                </a:solidFill>
                <a:latin typeface="+mn-lt"/>
                <a:ea typeface="+mn-ea"/>
                <a:cs typeface="+mn-cs"/>
              </a:rPr>
              <a:t>with the relevant expertise to undertake a </a:t>
            </a:r>
            <a:r>
              <a:rPr lang="en-AU" sz="1200" b="1" kern="1200" dirty="0" smtClean="0">
                <a:solidFill>
                  <a:schemeClr val="tx1"/>
                </a:solidFill>
                <a:latin typeface="+mn-lt"/>
                <a:ea typeface="+mn-ea"/>
                <a:cs typeface="+mn-cs"/>
              </a:rPr>
              <a:t>technical assessment</a:t>
            </a:r>
            <a:r>
              <a:rPr lang="en-AU" sz="1200" b="1" kern="1200" baseline="0" dirty="0" smtClean="0">
                <a:solidFill>
                  <a:schemeClr val="tx1"/>
                </a:solidFill>
                <a:latin typeface="+mn-lt"/>
                <a:ea typeface="+mn-ea"/>
                <a:cs typeface="+mn-cs"/>
              </a:rPr>
              <a:t> of the proposed arrangement</a:t>
            </a:r>
            <a:r>
              <a:rPr lang="en-AU" sz="1200" kern="1200" dirty="0" smtClean="0">
                <a:solidFill>
                  <a:schemeClr val="tx1"/>
                </a:solidFill>
                <a:latin typeface="+mn-lt"/>
                <a:ea typeface="+mn-ea"/>
                <a:cs typeface="+mn-cs"/>
              </a:rPr>
              <a:t>. </a:t>
            </a:r>
            <a:br>
              <a:rPr lang="en-AU" sz="1200" kern="1200" dirty="0" smtClean="0">
                <a:solidFill>
                  <a:schemeClr val="tx1"/>
                </a:solidFill>
                <a:latin typeface="+mn-lt"/>
                <a:ea typeface="+mn-ea"/>
                <a:cs typeface="+mn-cs"/>
              </a:rPr>
            </a:br>
            <a:endParaRPr lang="en-AU" sz="1200" kern="1200" dirty="0" smtClean="0">
              <a:solidFill>
                <a:schemeClr val="tx1"/>
              </a:solidFill>
              <a:latin typeface="+mn-lt"/>
              <a:ea typeface="+mn-ea"/>
              <a:cs typeface="+mn-cs"/>
            </a:endParaRPr>
          </a:p>
          <a:p>
            <a:pPr marL="228600" lvl="0" indent="-228600">
              <a:buFont typeface="+mj-lt"/>
              <a:buAutoNum type="arabicPeriod"/>
            </a:pPr>
            <a:r>
              <a:rPr lang="en-AU" sz="1200" b="1" kern="1200" dirty="0" smtClean="0">
                <a:solidFill>
                  <a:schemeClr val="tx1"/>
                </a:solidFill>
                <a:latin typeface="+mn-lt"/>
                <a:ea typeface="+mn-ea"/>
                <a:cs typeface="+mn-cs"/>
              </a:rPr>
              <a:t>No charges </a:t>
            </a:r>
            <a:r>
              <a:rPr lang="en-AU" sz="1200" kern="1200" dirty="0" smtClean="0">
                <a:solidFill>
                  <a:schemeClr val="tx1"/>
                </a:solidFill>
                <a:latin typeface="+mn-lt"/>
                <a:ea typeface="+mn-ea"/>
                <a:cs typeface="+mn-cs"/>
              </a:rPr>
              <a:t>are to be incurred by the applicant to cover the costs of the department’s </a:t>
            </a:r>
            <a:r>
              <a:rPr lang="en-AU" sz="1200" b="1" kern="1200" dirty="0" smtClean="0">
                <a:solidFill>
                  <a:schemeClr val="tx1"/>
                </a:solidFill>
                <a:latin typeface="+mn-lt"/>
                <a:ea typeface="+mn-ea"/>
                <a:cs typeface="+mn-cs"/>
              </a:rPr>
              <a:t>monitoring and compliance activities</a:t>
            </a:r>
            <a:r>
              <a:rPr lang="en-AU" sz="1200" kern="1200" dirty="0" smtClean="0">
                <a:solidFill>
                  <a:schemeClr val="tx1"/>
                </a:solidFill>
                <a:latin typeface="+mn-lt"/>
                <a:ea typeface="+mn-ea"/>
                <a:cs typeface="+mn-cs"/>
              </a:rPr>
              <a:t>.</a:t>
            </a:r>
            <a:br>
              <a:rPr lang="en-AU" sz="1200" kern="1200" dirty="0" smtClean="0">
                <a:solidFill>
                  <a:schemeClr val="tx1"/>
                </a:solidFill>
                <a:latin typeface="+mn-lt"/>
                <a:ea typeface="+mn-ea"/>
                <a:cs typeface="+mn-cs"/>
              </a:rPr>
            </a:br>
            <a:endParaRPr lang="en-AU" sz="1200" kern="1200" dirty="0" smtClean="0">
              <a:solidFill>
                <a:schemeClr val="tx1"/>
              </a:solidFill>
              <a:latin typeface="+mn-lt"/>
              <a:ea typeface="+mn-ea"/>
              <a:cs typeface="+mn-cs"/>
            </a:endParaRPr>
          </a:p>
          <a:p>
            <a:pPr marL="228600" lvl="0" indent="-228600">
              <a:buFont typeface="+mj-lt"/>
              <a:buAutoNum type="arabicPeriod"/>
            </a:pPr>
            <a:r>
              <a:rPr lang="en-AU" sz="1200" kern="1200" dirty="0" smtClean="0">
                <a:solidFill>
                  <a:schemeClr val="tx1"/>
                </a:solidFill>
                <a:latin typeface="+mn-lt"/>
                <a:ea typeface="+mn-ea"/>
                <a:cs typeface="+mn-cs"/>
              </a:rPr>
              <a:t>A </a:t>
            </a:r>
            <a:r>
              <a:rPr lang="en-AU" sz="1200" b="1" kern="1200" dirty="0" smtClean="0">
                <a:solidFill>
                  <a:schemeClr val="tx1"/>
                </a:solidFill>
                <a:latin typeface="+mn-lt"/>
                <a:ea typeface="+mn-ea"/>
                <a:cs typeface="+mn-cs"/>
              </a:rPr>
              <a:t>fee will be payable </a:t>
            </a:r>
            <a:r>
              <a:rPr lang="en-AU" sz="1200" b="0" u="none" kern="1200" dirty="0" smtClean="0">
                <a:solidFill>
                  <a:schemeClr val="tx1"/>
                </a:solidFill>
                <a:latin typeface="+mn-lt"/>
                <a:ea typeface="+mn-ea"/>
                <a:cs typeface="+mn-cs"/>
              </a:rPr>
              <a:t>if a </a:t>
            </a:r>
            <a:r>
              <a:rPr lang="en-AU" sz="1200" b="1" kern="1200" dirty="0" smtClean="0">
                <a:solidFill>
                  <a:schemeClr val="tx1"/>
                </a:solidFill>
                <a:latin typeface="+mn-lt"/>
                <a:ea typeface="+mn-ea"/>
                <a:cs typeface="+mn-cs"/>
              </a:rPr>
              <a:t>renewal </a:t>
            </a:r>
            <a:r>
              <a:rPr lang="en-AU" sz="1200" kern="1200" dirty="0" smtClean="0">
                <a:solidFill>
                  <a:schemeClr val="tx1"/>
                </a:solidFill>
                <a:latin typeface="+mn-lt"/>
                <a:ea typeface="+mn-ea"/>
                <a:cs typeface="+mn-cs"/>
              </a:rPr>
              <a:t>of the accreditation is sought after five years. The same</a:t>
            </a:r>
            <a:r>
              <a:rPr lang="en-AU" sz="1200" kern="1200" baseline="0" dirty="0" smtClean="0">
                <a:solidFill>
                  <a:schemeClr val="tx1"/>
                </a:solidFill>
                <a:latin typeface="+mn-lt"/>
                <a:ea typeface="+mn-ea"/>
                <a:cs typeface="+mn-cs"/>
              </a:rPr>
              <a:t> fee structure applies in this case</a:t>
            </a:r>
            <a:r>
              <a:rPr lang="en-AU" sz="1200" b="1"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
            </a:r>
            <a:br>
              <a:rPr lang="en-AU" sz="1200" kern="1200" dirty="0" smtClean="0">
                <a:solidFill>
                  <a:schemeClr val="tx1"/>
                </a:solidFill>
                <a:latin typeface="+mn-lt"/>
                <a:ea typeface="+mn-ea"/>
                <a:cs typeface="+mn-cs"/>
              </a:rPr>
            </a:br>
            <a:endParaRPr lang="en-AU" sz="1200" kern="1200" dirty="0" smtClean="0">
              <a:solidFill>
                <a:schemeClr val="tx1"/>
              </a:solidFill>
              <a:latin typeface="+mn-lt"/>
              <a:ea typeface="+mn-ea"/>
              <a:cs typeface="+mn-cs"/>
            </a:endParaRPr>
          </a:p>
          <a:p>
            <a:pPr marL="228600" lvl="0" indent="-228600">
              <a:buFont typeface="+mj-lt"/>
              <a:buAutoNum type="arabicPeriod"/>
            </a:pPr>
            <a:r>
              <a:rPr lang="en-AU" sz="1200" kern="1200" dirty="0" smtClean="0">
                <a:solidFill>
                  <a:schemeClr val="tx1"/>
                </a:solidFill>
                <a:latin typeface="+mn-lt"/>
                <a:ea typeface="+mn-ea"/>
                <a:cs typeface="+mn-cs"/>
              </a:rPr>
              <a:t>The department will</a:t>
            </a:r>
            <a:r>
              <a:rPr lang="en-AU" sz="1200" kern="1200" baseline="0" dirty="0" smtClean="0">
                <a:solidFill>
                  <a:schemeClr val="tx1"/>
                </a:solidFill>
                <a:latin typeface="+mn-lt"/>
                <a:ea typeface="+mn-ea"/>
                <a:cs typeface="+mn-cs"/>
              </a:rPr>
              <a:t> </a:t>
            </a:r>
            <a:r>
              <a:rPr lang="en-AU" sz="1200" b="1" kern="1200" baseline="0" dirty="0" smtClean="0">
                <a:solidFill>
                  <a:schemeClr val="tx1"/>
                </a:solidFill>
                <a:latin typeface="+mn-lt"/>
                <a:ea typeface="+mn-ea"/>
                <a:cs typeface="+mn-cs"/>
              </a:rPr>
              <a:t>review the cost recovery model </a:t>
            </a:r>
            <a:r>
              <a:rPr lang="en-AU" sz="1200" b="1" kern="1200" dirty="0" smtClean="0">
                <a:solidFill>
                  <a:schemeClr val="tx1"/>
                </a:solidFill>
                <a:latin typeface="+mn-lt"/>
                <a:ea typeface="+mn-ea"/>
                <a:cs typeface="+mn-cs"/>
              </a:rPr>
              <a:t>in 12 months to ensure it</a:t>
            </a:r>
            <a:r>
              <a:rPr lang="en-AU" sz="1200" b="1" kern="1200" baseline="0" dirty="0" smtClean="0">
                <a:solidFill>
                  <a:schemeClr val="tx1"/>
                </a:solidFill>
                <a:latin typeface="+mn-lt"/>
                <a:ea typeface="+mn-ea"/>
                <a:cs typeface="+mn-cs"/>
              </a:rPr>
              <a:t> is</a:t>
            </a:r>
            <a:r>
              <a:rPr lang="en-AU" sz="1200" b="1" kern="1200" dirty="0" smtClean="0">
                <a:solidFill>
                  <a:schemeClr val="tx1"/>
                </a:solidFill>
                <a:latin typeface="+mn-lt"/>
                <a:ea typeface="+mn-ea"/>
                <a:cs typeface="+mn-cs"/>
              </a:rPr>
              <a:t> accurate and appropriate</a:t>
            </a:r>
            <a:r>
              <a:rPr lang="en-AU" sz="1200" kern="1200" dirty="0" smtClean="0">
                <a:solidFill>
                  <a:schemeClr val="tx1"/>
                </a:solidFill>
                <a:latin typeface="+mn-lt"/>
                <a:ea typeface="+mn-ea"/>
                <a:cs typeface="+mn-cs"/>
              </a:rPr>
              <a:t>.</a:t>
            </a:r>
            <a:br>
              <a:rPr lang="en-AU" sz="1200" kern="1200" dirty="0" smtClean="0">
                <a:solidFill>
                  <a:schemeClr val="tx1"/>
                </a:solidFill>
                <a:latin typeface="+mn-lt"/>
                <a:ea typeface="+mn-ea"/>
                <a:cs typeface="+mn-cs"/>
              </a:rPr>
            </a:br>
            <a:endParaRPr lang="en-AU" sz="1200" kern="1200" dirty="0" smtClean="0">
              <a:solidFill>
                <a:schemeClr val="tx1"/>
              </a:solidFill>
              <a:latin typeface="+mn-lt"/>
              <a:ea typeface="+mn-ea"/>
              <a:cs typeface="+mn-cs"/>
            </a:endParaRPr>
          </a:p>
          <a:p>
            <a:pPr marL="228600" lvl="0" indent="-228600">
              <a:buFont typeface="+mj-lt"/>
              <a:buAutoNum type="arabicPeriod"/>
            </a:pPr>
            <a:r>
              <a:rPr lang="en-AU" sz="1200" kern="1200" dirty="0" smtClean="0">
                <a:solidFill>
                  <a:schemeClr val="tx1"/>
                </a:solidFill>
                <a:latin typeface="+mn-lt"/>
                <a:ea typeface="+mn-ea"/>
                <a:cs typeface="+mn-cs"/>
              </a:rPr>
              <a:t>Organisations will make their own assessment of whether the benefits of accreditation and use of the logo outweigh any costs incurred in obtaining accreditation.  </a:t>
            </a:r>
          </a:p>
        </p:txBody>
      </p:sp>
      <p:sp>
        <p:nvSpPr>
          <p:cNvPr id="4" name="Slide Number Placeholder 3"/>
          <p:cNvSpPr>
            <a:spLocks noGrp="1"/>
          </p:cNvSpPr>
          <p:nvPr>
            <p:ph type="sldNum" sz="quarter" idx="10"/>
          </p:nvPr>
        </p:nvSpPr>
        <p:spPr/>
        <p:txBody>
          <a:bodyPr/>
          <a:lstStyle/>
          <a:p>
            <a:pPr>
              <a:defRPr/>
            </a:pPr>
            <a:fld id="{549FB7CC-B5A2-44E0-9E1D-22C76DE7064C}" type="slidenum">
              <a:rPr lang="en-AU" smtClean="0"/>
              <a:pPr>
                <a:defRPr/>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0.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23850" y="2997200"/>
            <a:ext cx="8496300" cy="3527425"/>
          </a:xfrm>
          <a:prstGeom prst="rect">
            <a:avLst/>
          </a:prstGeom>
          <a:solidFill>
            <a:srgbClr val="77A3D5"/>
          </a:solidFill>
          <a:ln w="9525">
            <a:noFill/>
            <a:miter lim="800000"/>
            <a:headEnd/>
            <a:tailEnd/>
          </a:ln>
        </p:spPr>
        <p:txBody>
          <a:bodyPr wrap="none" anchor="ctr"/>
          <a:lstStyle/>
          <a:p>
            <a:pPr algn="ctr" eaLnBrk="0" hangingPunct="0">
              <a:defRPr/>
            </a:pPr>
            <a:endParaRPr lang="en-AU" dirty="0">
              <a:ea typeface="ＭＳ Ｐゴシック" pitchFamily="1" charset="-128"/>
              <a:cs typeface="+mn-cs"/>
            </a:endParaRPr>
          </a:p>
        </p:txBody>
      </p:sp>
      <p:sp>
        <p:nvSpPr>
          <p:cNvPr id="5" name="Line 8"/>
          <p:cNvSpPr>
            <a:spLocks noChangeShapeType="1"/>
          </p:cNvSpPr>
          <p:nvPr userDrawn="1"/>
        </p:nvSpPr>
        <p:spPr bwMode="auto">
          <a:xfrm>
            <a:off x="1116013" y="5157788"/>
            <a:ext cx="5326062" cy="0"/>
          </a:xfrm>
          <a:prstGeom prst="line">
            <a:avLst/>
          </a:prstGeom>
          <a:noFill/>
          <a:ln w="19050">
            <a:solidFill>
              <a:schemeClr val="bg1"/>
            </a:solidFill>
            <a:round/>
            <a:headEnd/>
            <a:tailEnd/>
          </a:ln>
        </p:spPr>
        <p:txBody>
          <a:bodyPr wrap="none" anchor="ctr"/>
          <a:lstStyle/>
          <a:p>
            <a:pPr eaLnBrk="0" hangingPunct="0">
              <a:defRPr/>
            </a:pPr>
            <a:endParaRPr lang="en-AU" dirty="0">
              <a:ea typeface="ＭＳ Ｐゴシック" pitchFamily="1" charset="-128"/>
              <a:cs typeface="+mn-cs"/>
            </a:endParaRPr>
          </a:p>
        </p:txBody>
      </p:sp>
      <p:grpSp>
        <p:nvGrpSpPr>
          <p:cNvPr id="6" name="Group 154"/>
          <p:cNvGrpSpPr>
            <a:grpSpLocks/>
          </p:cNvGrpSpPr>
          <p:nvPr userDrawn="1"/>
        </p:nvGrpSpPr>
        <p:grpSpPr bwMode="auto">
          <a:xfrm>
            <a:off x="319088" y="1409700"/>
            <a:ext cx="8499475" cy="3387725"/>
            <a:chOff x="201" y="935"/>
            <a:chExt cx="5354" cy="2134"/>
          </a:xfrm>
        </p:grpSpPr>
        <p:sp>
          <p:nvSpPr>
            <p:cNvPr id="7" name="Rectangle 25"/>
            <p:cNvSpPr>
              <a:spLocks noChangeArrowheads="1"/>
            </p:cNvSpPr>
            <p:nvPr userDrawn="1"/>
          </p:nvSpPr>
          <p:spPr bwMode="auto">
            <a:xfrm>
              <a:off x="2335" y="2114"/>
              <a:ext cx="1316" cy="181"/>
            </a:xfrm>
            <a:prstGeom prst="rect">
              <a:avLst/>
            </a:prstGeom>
            <a:solidFill>
              <a:srgbClr val="5A3439"/>
            </a:solidFill>
            <a:ln w="9525">
              <a:noFill/>
              <a:miter lim="800000"/>
              <a:headEnd/>
              <a:tailEnd/>
            </a:ln>
          </p:spPr>
          <p:txBody>
            <a:bodyPr wrap="none" anchor="ctr"/>
            <a:lstStyle/>
            <a:p>
              <a:pPr eaLnBrk="0" hangingPunct="0">
                <a:defRPr/>
              </a:pPr>
              <a:endParaRPr lang="en-AU" dirty="0">
                <a:ea typeface="ＭＳ Ｐゴシック" pitchFamily="1" charset="-128"/>
                <a:cs typeface="+mn-cs"/>
              </a:endParaRPr>
            </a:p>
          </p:txBody>
        </p:sp>
        <p:sp>
          <p:nvSpPr>
            <p:cNvPr id="8" name="Rectangle 31"/>
            <p:cNvSpPr>
              <a:spLocks noChangeArrowheads="1"/>
            </p:cNvSpPr>
            <p:nvPr userDrawn="1"/>
          </p:nvSpPr>
          <p:spPr bwMode="auto">
            <a:xfrm>
              <a:off x="201" y="1025"/>
              <a:ext cx="139" cy="135"/>
            </a:xfrm>
            <a:prstGeom prst="rect">
              <a:avLst/>
            </a:prstGeom>
            <a:solidFill>
              <a:srgbClr val="77A3D5"/>
            </a:solidFill>
            <a:ln w="9525">
              <a:solidFill>
                <a:srgbClr val="77A3D5"/>
              </a:solidFill>
              <a:miter lim="800000"/>
              <a:headEnd/>
              <a:tailEnd/>
            </a:ln>
          </p:spPr>
          <p:txBody>
            <a:bodyPr wrap="none" anchor="ctr"/>
            <a:lstStyle/>
            <a:p>
              <a:pPr eaLnBrk="0" hangingPunct="0">
                <a:defRPr/>
              </a:pPr>
              <a:endParaRPr lang="en-AU" dirty="0">
                <a:ea typeface="ＭＳ Ｐゴシック" pitchFamily="1" charset="-128"/>
                <a:cs typeface="+mn-cs"/>
              </a:endParaRPr>
            </a:p>
          </p:txBody>
        </p:sp>
        <p:sp>
          <p:nvSpPr>
            <p:cNvPr id="9" name="Rectangle 32"/>
            <p:cNvSpPr>
              <a:spLocks noChangeArrowheads="1"/>
            </p:cNvSpPr>
            <p:nvPr userDrawn="1"/>
          </p:nvSpPr>
          <p:spPr bwMode="auto">
            <a:xfrm>
              <a:off x="3696" y="1570"/>
              <a:ext cx="136" cy="136"/>
            </a:xfrm>
            <a:prstGeom prst="rect">
              <a:avLst/>
            </a:prstGeom>
            <a:solidFill>
              <a:srgbClr val="F8E852"/>
            </a:solidFill>
            <a:ln w="9525">
              <a:solidFill>
                <a:srgbClr val="F8E852"/>
              </a:solidFill>
              <a:miter lim="800000"/>
              <a:headEnd/>
              <a:tailEnd/>
            </a:ln>
          </p:spPr>
          <p:txBody>
            <a:bodyPr wrap="none" anchor="ctr"/>
            <a:lstStyle/>
            <a:p>
              <a:pPr eaLnBrk="0" hangingPunct="0">
                <a:defRPr/>
              </a:pPr>
              <a:endParaRPr lang="en-AU" dirty="0">
                <a:ea typeface="ＭＳ Ｐゴシック" pitchFamily="1" charset="-128"/>
                <a:cs typeface="+mn-cs"/>
              </a:endParaRPr>
            </a:p>
          </p:txBody>
        </p:sp>
        <p:sp>
          <p:nvSpPr>
            <p:cNvPr id="10" name="Rectangle 56"/>
            <p:cNvSpPr>
              <a:spLocks noChangeArrowheads="1"/>
            </p:cNvSpPr>
            <p:nvPr userDrawn="1"/>
          </p:nvSpPr>
          <p:spPr bwMode="auto">
            <a:xfrm>
              <a:off x="790" y="2296"/>
              <a:ext cx="140" cy="136"/>
            </a:xfrm>
            <a:prstGeom prst="rect">
              <a:avLst/>
            </a:prstGeom>
            <a:solidFill>
              <a:srgbClr val="F8E852"/>
            </a:solidFill>
            <a:ln w="9525">
              <a:solidFill>
                <a:srgbClr val="F8E852"/>
              </a:solidFill>
              <a:miter lim="800000"/>
              <a:headEnd/>
              <a:tailEnd/>
            </a:ln>
          </p:spPr>
          <p:txBody>
            <a:bodyPr wrap="none" anchor="ctr"/>
            <a:lstStyle/>
            <a:p>
              <a:pPr eaLnBrk="0" hangingPunct="0">
                <a:defRPr/>
              </a:pPr>
              <a:endParaRPr lang="en-AU" dirty="0">
                <a:ea typeface="ＭＳ Ｐゴシック" pitchFamily="1" charset="-128"/>
                <a:cs typeface="+mn-cs"/>
              </a:endParaRPr>
            </a:p>
          </p:txBody>
        </p:sp>
        <p:sp>
          <p:nvSpPr>
            <p:cNvPr id="11" name="Rectangle 61"/>
            <p:cNvSpPr>
              <a:spLocks noChangeArrowheads="1"/>
            </p:cNvSpPr>
            <p:nvPr userDrawn="1"/>
          </p:nvSpPr>
          <p:spPr bwMode="auto">
            <a:xfrm>
              <a:off x="2200" y="2976"/>
              <a:ext cx="90" cy="93"/>
            </a:xfrm>
            <a:prstGeom prst="rect">
              <a:avLst/>
            </a:prstGeom>
            <a:solidFill>
              <a:srgbClr val="F8E852"/>
            </a:solidFill>
            <a:ln w="9525">
              <a:noFill/>
              <a:miter lim="800000"/>
              <a:headEnd/>
              <a:tailEnd/>
            </a:ln>
          </p:spPr>
          <p:txBody>
            <a:bodyPr wrap="none" anchor="ctr"/>
            <a:lstStyle/>
            <a:p>
              <a:pPr eaLnBrk="0" hangingPunct="0">
                <a:defRPr/>
              </a:pPr>
              <a:endParaRPr lang="en-AU" dirty="0">
                <a:ea typeface="ＭＳ Ｐゴシック" pitchFamily="1" charset="-128"/>
                <a:cs typeface="+mn-cs"/>
              </a:endParaRPr>
            </a:p>
          </p:txBody>
        </p:sp>
        <p:sp>
          <p:nvSpPr>
            <p:cNvPr id="12" name="Rectangle 93"/>
            <p:cNvSpPr>
              <a:spLocks noChangeArrowheads="1"/>
            </p:cNvSpPr>
            <p:nvPr userDrawn="1"/>
          </p:nvSpPr>
          <p:spPr bwMode="auto">
            <a:xfrm>
              <a:off x="2064" y="2704"/>
              <a:ext cx="226" cy="227"/>
            </a:xfrm>
            <a:prstGeom prst="rect">
              <a:avLst/>
            </a:prstGeom>
            <a:solidFill>
              <a:schemeClr val="tx1"/>
            </a:solidFill>
            <a:ln w="9525">
              <a:solidFill>
                <a:schemeClr val="tx1"/>
              </a:solidFill>
              <a:miter lim="800000"/>
              <a:headEnd/>
              <a:tailEnd/>
            </a:ln>
          </p:spPr>
          <p:txBody>
            <a:bodyPr wrap="none" anchor="ctr"/>
            <a:lstStyle/>
            <a:p>
              <a:pPr eaLnBrk="0" hangingPunct="0">
                <a:defRPr/>
              </a:pPr>
              <a:endParaRPr lang="en-AU" dirty="0">
                <a:ea typeface="ＭＳ Ｐゴシック" pitchFamily="1" charset="-128"/>
                <a:cs typeface="+mn-cs"/>
              </a:endParaRPr>
            </a:p>
          </p:txBody>
        </p:sp>
        <p:pic>
          <p:nvPicPr>
            <p:cNvPr id="13" name="Picture 103" descr="Electronic waste in the John Gorton Building"/>
            <p:cNvPicPr>
              <a:picLocks noChangeAspect="1" noChangeArrowheads="1"/>
            </p:cNvPicPr>
            <p:nvPr userDrawn="1"/>
          </p:nvPicPr>
          <p:blipFill>
            <a:blip r:embed="rId2" cstate="print"/>
            <a:srcRect l="41397" t="19778" b="-136"/>
            <a:stretch>
              <a:fillRect/>
            </a:stretch>
          </p:blipFill>
          <p:spPr bwMode="auto">
            <a:xfrm>
              <a:off x="2336" y="2340"/>
              <a:ext cx="635" cy="591"/>
            </a:xfrm>
            <a:prstGeom prst="rect">
              <a:avLst/>
            </a:prstGeom>
            <a:noFill/>
            <a:ln w="9525">
              <a:noFill/>
              <a:miter lim="800000"/>
              <a:headEnd/>
              <a:tailEnd/>
            </a:ln>
          </p:spPr>
        </p:pic>
        <p:pic>
          <p:nvPicPr>
            <p:cNvPr id="14" name="Picture 116" descr="Community Water Grants project at Australian National University"/>
            <p:cNvPicPr>
              <a:picLocks noChangeArrowheads="1"/>
            </p:cNvPicPr>
            <p:nvPr userDrawn="1"/>
          </p:nvPicPr>
          <p:blipFill>
            <a:blip r:embed="rId3" cstate="print"/>
            <a:srcRect r="10335" b="12796"/>
            <a:stretch>
              <a:fillRect/>
            </a:stretch>
          </p:blipFill>
          <p:spPr bwMode="auto">
            <a:xfrm>
              <a:off x="205" y="1206"/>
              <a:ext cx="725" cy="1045"/>
            </a:xfrm>
            <a:prstGeom prst="rect">
              <a:avLst/>
            </a:prstGeom>
            <a:noFill/>
            <a:ln w="9525">
              <a:noFill/>
              <a:miter lim="800000"/>
              <a:headEnd/>
              <a:tailEnd/>
            </a:ln>
          </p:spPr>
        </p:pic>
        <p:sp>
          <p:nvSpPr>
            <p:cNvPr id="15" name="Rectangle 127"/>
            <p:cNvSpPr>
              <a:spLocks noChangeArrowheads="1"/>
            </p:cNvSpPr>
            <p:nvPr userDrawn="1"/>
          </p:nvSpPr>
          <p:spPr bwMode="auto">
            <a:xfrm>
              <a:off x="4694" y="2296"/>
              <a:ext cx="363" cy="363"/>
            </a:xfrm>
            <a:prstGeom prst="rect">
              <a:avLst/>
            </a:prstGeom>
            <a:solidFill>
              <a:schemeClr val="bg1"/>
            </a:solidFill>
            <a:ln w="9525">
              <a:solidFill>
                <a:schemeClr val="bg1"/>
              </a:solidFill>
              <a:miter lim="800000"/>
              <a:headEnd/>
              <a:tailEnd/>
            </a:ln>
          </p:spPr>
          <p:txBody>
            <a:bodyPr wrap="none" anchor="ctr"/>
            <a:lstStyle/>
            <a:p>
              <a:pPr eaLnBrk="0" hangingPunct="0">
                <a:defRPr/>
              </a:pPr>
              <a:endParaRPr lang="en-AU" dirty="0">
                <a:ea typeface="ＭＳ Ｐゴシック" pitchFamily="1" charset="-128"/>
                <a:cs typeface="+mn-cs"/>
              </a:endParaRPr>
            </a:p>
          </p:txBody>
        </p:sp>
        <p:sp>
          <p:nvSpPr>
            <p:cNvPr id="16" name="Rectangle 130"/>
            <p:cNvSpPr>
              <a:spLocks noChangeArrowheads="1"/>
            </p:cNvSpPr>
            <p:nvPr userDrawn="1"/>
          </p:nvSpPr>
          <p:spPr bwMode="auto">
            <a:xfrm>
              <a:off x="4694" y="2704"/>
              <a:ext cx="136" cy="136"/>
            </a:xfrm>
            <a:prstGeom prst="rect">
              <a:avLst/>
            </a:prstGeom>
            <a:solidFill>
              <a:schemeClr val="tx2"/>
            </a:solidFill>
            <a:ln w="9525">
              <a:noFill/>
              <a:miter lim="800000"/>
              <a:headEnd/>
              <a:tailEnd/>
            </a:ln>
          </p:spPr>
          <p:txBody>
            <a:bodyPr wrap="none" anchor="ctr"/>
            <a:lstStyle/>
            <a:p>
              <a:pPr eaLnBrk="0" hangingPunct="0">
                <a:defRPr/>
              </a:pPr>
              <a:endParaRPr lang="en-AU" dirty="0">
                <a:ea typeface="ＭＳ Ｐゴシック" pitchFamily="1" charset="-128"/>
                <a:cs typeface="+mn-cs"/>
              </a:endParaRPr>
            </a:p>
          </p:txBody>
        </p:sp>
        <p:pic>
          <p:nvPicPr>
            <p:cNvPr id="17" name="Picture 134" descr="Murrumbidgee irrigation"/>
            <p:cNvPicPr>
              <a:picLocks noChangeAspect="1" noChangeArrowheads="1"/>
            </p:cNvPicPr>
            <p:nvPr userDrawn="1"/>
          </p:nvPicPr>
          <p:blipFill>
            <a:blip r:embed="rId4" cstate="print"/>
            <a:srcRect l="19328" r="23335" b="18053"/>
            <a:stretch>
              <a:fillRect/>
            </a:stretch>
          </p:blipFill>
          <p:spPr bwMode="auto">
            <a:xfrm>
              <a:off x="3696" y="1751"/>
              <a:ext cx="953" cy="908"/>
            </a:xfrm>
            <a:prstGeom prst="rect">
              <a:avLst/>
            </a:prstGeom>
            <a:noFill/>
            <a:ln w="9525">
              <a:noFill/>
              <a:miter lim="800000"/>
              <a:headEnd/>
              <a:tailEnd/>
            </a:ln>
          </p:spPr>
        </p:pic>
        <p:pic>
          <p:nvPicPr>
            <p:cNvPr id="18" name="Picture 136" descr="Living Greener in the ACT"/>
            <p:cNvPicPr>
              <a:picLocks noChangeAspect="1" noChangeArrowheads="1"/>
            </p:cNvPicPr>
            <p:nvPr userDrawn="1"/>
          </p:nvPicPr>
          <p:blipFill>
            <a:blip r:embed="rId5" cstate="print"/>
            <a:srcRect l="56982" t="39525" r="10141" b="15036"/>
            <a:stretch>
              <a:fillRect/>
            </a:stretch>
          </p:blipFill>
          <p:spPr bwMode="auto">
            <a:xfrm>
              <a:off x="3016" y="2341"/>
              <a:ext cx="635" cy="585"/>
            </a:xfrm>
            <a:prstGeom prst="rect">
              <a:avLst/>
            </a:prstGeom>
            <a:noFill/>
            <a:ln w="9525">
              <a:noFill/>
              <a:miter lim="800000"/>
              <a:headEnd/>
              <a:tailEnd/>
            </a:ln>
          </p:spPr>
        </p:pic>
        <p:pic>
          <p:nvPicPr>
            <p:cNvPr id="19" name="Picture 140" descr="Living Greener in the ACT"/>
            <p:cNvPicPr>
              <a:picLocks noChangeAspect="1" noChangeArrowheads="1"/>
            </p:cNvPicPr>
            <p:nvPr userDrawn="1"/>
          </p:nvPicPr>
          <p:blipFill>
            <a:blip r:embed="rId6" cstate="print"/>
            <a:srcRect l="16743" t="37730" r="30748" b="16125"/>
            <a:stretch>
              <a:fillRect/>
            </a:stretch>
          </p:blipFill>
          <p:spPr bwMode="auto">
            <a:xfrm>
              <a:off x="2336" y="1298"/>
              <a:ext cx="1315" cy="771"/>
            </a:xfrm>
            <a:prstGeom prst="rect">
              <a:avLst/>
            </a:prstGeom>
            <a:noFill/>
            <a:ln w="9525">
              <a:noFill/>
              <a:miter lim="800000"/>
              <a:headEnd/>
              <a:tailEnd/>
            </a:ln>
          </p:spPr>
        </p:pic>
        <p:pic>
          <p:nvPicPr>
            <p:cNvPr id="20" name="Picture 151" descr="Corangamite NRM region"/>
            <p:cNvPicPr>
              <a:picLocks noChangeArrowheads="1"/>
            </p:cNvPicPr>
            <p:nvPr userDrawn="1"/>
          </p:nvPicPr>
          <p:blipFill>
            <a:blip r:embed="rId7" cstate="print"/>
            <a:srcRect l="4527" r="65749" b="42126"/>
            <a:stretch>
              <a:fillRect/>
            </a:stretch>
          </p:blipFill>
          <p:spPr bwMode="auto">
            <a:xfrm>
              <a:off x="4694" y="1116"/>
              <a:ext cx="861" cy="1122"/>
            </a:xfrm>
            <a:prstGeom prst="rect">
              <a:avLst/>
            </a:prstGeom>
            <a:noFill/>
            <a:ln w="9525">
              <a:noFill/>
              <a:miter lim="800000"/>
              <a:headEnd/>
              <a:tailEnd/>
            </a:ln>
          </p:spPr>
        </p:pic>
        <p:pic>
          <p:nvPicPr>
            <p:cNvPr id="21" name="Picture 152" descr="dig006519"/>
            <p:cNvPicPr>
              <a:picLocks noChangeAspect="1" noChangeArrowheads="1"/>
            </p:cNvPicPr>
            <p:nvPr userDrawn="1"/>
          </p:nvPicPr>
          <p:blipFill>
            <a:blip r:embed="rId8" cstate="print"/>
            <a:srcRect l="34058" t="32698" r="36165" b="34602"/>
            <a:stretch>
              <a:fillRect/>
            </a:stretch>
          </p:blipFill>
          <p:spPr bwMode="auto">
            <a:xfrm>
              <a:off x="975" y="1661"/>
              <a:ext cx="1315" cy="998"/>
            </a:xfrm>
            <a:prstGeom prst="rect">
              <a:avLst/>
            </a:prstGeom>
            <a:noFill/>
            <a:ln w="9525">
              <a:noFill/>
              <a:miter lim="800000"/>
              <a:headEnd/>
              <a:tailEnd/>
            </a:ln>
          </p:spPr>
        </p:pic>
        <p:sp>
          <p:nvSpPr>
            <p:cNvPr id="22" name="Rectangle 153"/>
            <p:cNvSpPr>
              <a:spLocks noChangeArrowheads="1"/>
            </p:cNvSpPr>
            <p:nvPr userDrawn="1"/>
          </p:nvSpPr>
          <p:spPr bwMode="auto">
            <a:xfrm>
              <a:off x="4694" y="935"/>
              <a:ext cx="136" cy="136"/>
            </a:xfrm>
            <a:prstGeom prst="rect">
              <a:avLst/>
            </a:prstGeom>
            <a:solidFill>
              <a:srgbClr val="5A3439"/>
            </a:solidFill>
            <a:ln w="9525">
              <a:solidFill>
                <a:srgbClr val="5A3439"/>
              </a:solidFill>
              <a:miter lim="800000"/>
              <a:headEnd/>
              <a:tailEnd/>
            </a:ln>
          </p:spPr>
          <p:txBody>
            <a:bodyPr wrap="none" anchor="ctr"/>
            <a:lstStyle/>
            <a:p>
              <a:pPr eaLnBrk="0" hangingPunct="0">
                <a:defRPr/>
              </a:pPr>
              <a:endParaRPr lang="en-AU" dirty="0">
                <a:ea typeface="ＭＳ Ｐゴシック" pitchFamily="1" charset="-128"/>
                <a:cs typeface="+mn-cs"/>
              </a:endParaRPr>
            </a:p>
          </p:txBody>
        </p:sp>
      </p:grpSp>
      <p:pic>
        <p:nvPicPr>
          <p:cNvPr id="23" name="Picture 155" descr="SEWPC inline_stacked"/>
          <p:cNvPicPr>
            <a:picLocks noChangeAspect="1" noChangeArrowheads="1"/>
          </p:cNvPicPr>
          <p:nvPr userDrawn="1"/>
        </p:nvPicPr>
        <p:blipFill>
          <a:blip r:embed="rId9" cstate="print"/>
          <a:srcRect/>
          <a:stretch>
            <a:fillRect/>
          </a:stretch>
        </p:blipFill>
        <p:spPr bwMode="auto">
          <a:xfrm>
            <a:off x="323850" y="527050"/>
            <a:ext cx="3240088" cy="669925"/>
          </a:xfrm>
          <a:prstGeom prst="rect">
            <a:avLst/>
          </a:prstGeom>
          <a:noFill/>
          <a:ln w="9525">
            <a:noFill/>
            <a:miter lim="800000"/>
            <a:headEnd/>
            <a:tailEnd/>
          </a:ln>
        </p:spPr>
      </p:pic>
      <p:sp>
        <p:nvSpPr>
          <p:cNvPr id="3074" name="Rectangle 2"/>
          <p:cNvSpPr>
            <a:spLocks noGrp="1" noChangeArrowheads="1"/>
          </p:cNvSpPr>
          <p:nvPr>
            <p:ph type="ctrTitle"/>
          </p:nvPr>
        </p:nvSpPr>
        <p:spPr>
          <a:xfrm>
            <a:off x="1116013" y="5295900"/>
            <a:ext cx="5326062" cy="654050"/>
          </a:xfrm>
        </p:spPr>
        <p:txBody>
          <a:bodyPr anchor="t"/>
          <a:lstStyle>
            <a:lvl1pPr>
              <a:lnSpc>
                <a:spcPts val="2800"/>
              </a:lnSpc>
              <a:defRPr>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1116013" y="6024563"/>
            <a:ext cx="5326062" cy="284162"/>
          </a:xfrm>
        </p:spPr>
        <p:txBody>
          <a:bodyPr/>
          <a:lstStyle>
            <a:lvl1pPr>
              <a:lnSpc>
                <a:spcPts val="2200"/>
              </a:lnSpc>
              <a:defRPr sz="18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1125538"/>
            <a:ext cx="1746250" cy="49911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116013" y="1125538"/>
            <a:ext cx="5086350" cy="499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150938" y="2517775"/>
            <a:ext cx="3398837" cy="359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02175" y="2517775"/>
            <a:ext cx="3398838" cy="359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914" name="Picture 43" descr="Headers for word landscape"/>
          <p:cNvPicPr>
            <a:picLocks noChangeAspect="1" noChangeArrowheads="1"/>
          </p:cNvPicPr>
          <p:nvPr userDrawn="1"/>
        </p:nvPicPr>
        <p:blipFill>
          <a:blip r:embed="rId13" cstate="print"/>
          <a:srcRect/>
          <a:stretch>
            <a:fillRect/>
          </a:stretch>
        </p:blipFill>
        <p:spPr bwMode="auto">
          <a:xfrm>
            <a:off x="0" y="0"/>
            <a:ext cx="9144000" cy="1008063"/>
          </a:xfrm>
          <a:prstGeom prst="rect">
            <a:avLst/>
          </a:prstGeom>
          <a:noFill/>
          <a:ln w="9525">
            <a:noFill/>
            <a:miter lim="800000"/>
            <a:headEnd/>
            <a:tailEnd/>
          </a:ln>
        </p:spPr>
      </p:pic>
      <p:sp>
        <p:nvSpPr>
          <p:cNvPr id="38915" name="Rectangle 2"/>
          <p:cNvSpPr>
            <a:spLocks noGrp="1" noChangeArrowheads="1"/>
          </p:cNvSpPr>
          <p:nvPr>
            <p:ph type="title"/>
          </p:nvPr>
        </p:nvSpPr>
        <p:spPr bwMode="auto">
          <a:xfrm>
            <a:off x="1116013" y="1125538"/>
            <a:ext cx="6985000" cy="8461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8916" name="Rectangle 3"/>
          <p:cNvSpPr>
            <a:spLocks noGrp="1" noChangeArrowheads="1"/>
          </p:cNvSpPr>
          <p:nvPr>
            <p:ph type="body" idx="1"/>
          </p:nvPr>
        </p:nvSpPr>
        <p:spPr bwMode="auto">
          <a:xfrm>
            <a:off x="1150938" y="2517775"/>
            <a:ext cx="6950075" cy="35988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p:txBody>
      </p:sp>
      <p:sp>
        <p:nvSpPr>
          <p:cNvPr id="1032" name="Line 8"/>
          <p:cNvSpPr>
            <a:spLocks noChangeShapeType="1"/>
          </p:cNvSpPr>
          <p:nvPr userDrawn="1"/>
        </p:nvSpPr>
        <p:spPr bwMode="auto">
          <a:xfrm>
            <a:off x="304800" y="6597650"/>
            <a:ext cx="6578600" cy="0"/>
          </a:xfrm>
          <a:prstGeom prst="line">
            <a:avLst/>
          </a:prstGeom>
          <a:noFill/>
          <a:ln w="28575">
            <a:solidFill>
              <a:srgbClr val="77A3D5"/>
            </a:solidFill>
            <a:round/>
            <a:headEnd/>
            <a:tailEnd/>
          </a:ln>
        </p:spPr>
        <p:txBody>
          <a:bodyPr wrap="none" anchor="ctr"/>
          <a:lstStyle/>
          <a:p>
            <a:pPr eaLnBrk="0" hangingPunct="0">
              <a:defRPr/>
            </a:pPr>
            <a:endParaRPr lang="en-AU" dirty="0">
              <a:ea typeface="ＭＳ Ｐゴシック" pitchFamily="1" charset="-128"/>
              <a:cs typeface="+mn-cs"/>
            </a:endParaRPr>
          </a:p>
        </p:txBody>
      </p:sp>
      <p:sp>
        <p:nvSpPr>
          <p:cNvPr id="1033" name="Text Box 9"/>
          <p:cNvSpPr txBox="1">
            <a:spLocks noChangeArrowheads="1"/>
          </p:cNvSpPr>
          <p:nvPr userDrawn="1"/>
        </p:nvSpPr>
        <p:spPr bwMode="auto">
          <a:xfrm>
            <a:off x="6781800" y="6486525"/>
            <a:ext cx="2057400" cy="182563"/>
          </a:xfrm>
          <a:prstGeom prst="rect">
            <a:avLst/>
          </a:prstGeom>
          <a:noFill/>
          <a:ln w="9525">
            <a:noFill/>
            <a:miter lim="800000"/>
            <a:headEnd/>
            <a:tailEnd/>
          </a:ln>
        </p:spPr>
        <p:txBody>
          <a:bodyPr lIns="0" tIns="0" rIns="0" bIns="0">
            <a:spAutoFit/>
          </a:bodyPr>
          <a:lstStyle/>
          <a:p>
            <a:pPr algn="r" eaLnBrk="0" hangingPunct="0">
              <a:spcBef>
                <a:spcPct val="50000"/>
              </a:spcBef>
              <a:defRPr/>
            </a:pPr>
            <a:r>
              <a:rPr lang="en-US" sz="1200" b="1" dirty="0">
                <a:solidFill>
                  <a:schemeClr val="tx2"/>
                </a:solidFill>
                <a:ea typeface="ＭＳ Ｐゴシック" pitchFamily="1" charset="-128"/>
                <a:cs typeface="+mn-cs"/>
              </a:rPr>
              <a:t>www.environment.gov.au</a:t>
            </a:r>
          </a:p>
        </p:txBody>
      </p:sp>
      <p:sp>
        <p:nvSpPr>
          <p:cNvPr id="1035" name="Line 11"/>
          <p:cNvSpPr>
            <a:spLocks noChangeShapeType="1"/>
          </p:cNvSpPr>
          <p:nvPr userDrawn="1"/>
        </p:nvSpPr>
        <p:spPr bwMode="auto">
          <a:xfrm>
            <a:off x="1150938" y="2122488"/>
            <a:ext cx="8024812" cy="0"/>
          </a:xfrm>
          <a:prstGeom prst="line">
            <a:avLst/>
          </a:prstGeom>
          <a:noFill/>
          <a:ln w="12700">
            <a:solidFill>
              <a:srgbClr val="77A3D5"/>
            </a:solidFill>
            <a:round/>
            <a:headEnd/>
            <a:tailEnd/>
          </a:ln>
        </p:spPr>
        <p:txBody>
          <a:bodyPr wrap="none" anchor="ctr"/>
          <a:lstStyle/>
          <a:p>
            <a:pPr eaLnBrk="0" hangingPunct="0">
              <a:defRPr/>
            </a:pPr>
            <a:endParaRPr lang="en-AU" dirty="0">
              <a:ea typeface="ＭＳ Ｐゴシック" pitchFamily="1" charset="-128"/>
              <a:cs typeface="+mn-cs"/>
            </a:endParaRPr>
          </a:p>
        </p:txBody>
      </p:sp>
      <p:grpSp>
        <p:nvGrpSpPr>
          <p:cNvPr id="38920" name="Group 42"/>
          <p:cNvGrpSpPr>
            <a:grpSpLocks/>
          </p:cNvGrpSpPr>
          <p:nvPr userDrawn="1"/>
        </p:nvGrpSpPr>
        <p:grpSpPr bwMode="auto">
          <a:xfrm>
            <a:off x="5292725" y="165100"/>
            <a:ext cx="3024188" cy="742950"/>
            <a:chOff x="3379" y="73"/>
            <a:chExt cx="1905" cy="468"/>
          </a:xfrm>
        </p:grpSpPr>
        <p:sp>
          <p:nvSpPr>
            <p:cNvPr id="1044" name="Rectangle 20"/>
            <p:cNvSpPr>
              <a:spLocks noChangeArrowheads="1"/>
            </p:cNvSpPr>
            <p:nvPr userDrawn="1"/>
          </p:nvSpPr>
          <p:spPr bwMode="auto">
            <a:xfrm>
              <a:off x="4967" y="73"/>
              <a:ext cx="182" cy="181"/>
            </a:xfrm>
            <a:prstGeom prst="rect">
              <a:avLst/>
            </a:prstGeom>
            <a:solidFill>
              <a:srgbClr val="5A3439"/>
            </a:solidFill>
            <a:ln w="9525">
              <a:solidFill>
                <a:srgbClr val="5A3439"/>
              </a:solidFill>
              <a:miter lim="800000"/>
              <a:headEnd/>
              <a:tailEnd/>
            </a:ln>
            <a:effectLst/>
          </p:spPr>
          <p:txBody>
            <a:bodyPr wrap="none" anchor="ctr"/>
            <a:lstStyle/>
            <a:p>
              <a:pPr eaLnBrk="0" hangingPunct="0">
                <a:defRPr/>
              </a:pPr>
              <a:endParaRPr lang="en-AU" dirty="0">
                <a:ea typeface="ＭＳ Ｐゴシック" pitchFamily="1" charset="-128"/>
                <a:cs typeface="+mn-cs"/>
              </a:endParaRPr>
            </a:p>
          </p:txBody>
        </p:sp>
        <p:sp>
          <p:nvSpPr>
            <p:cNvPr id="1051" name="Rectangle 27"/>
            <p:cNvSpPr>
              <a:spLocks noChangeArrowheads="1"/>
            </p:cNvSpPr>
            <p:nvPr userDrawn="1"/>
          </p:nvSpPr>
          <p:spPr bwMode="auto">
            <a:xfrm>
              <a:off x="3515" y="210"/>
              <a:ext cx="181" cy="181"/>
            </a:xfrm>
            <a:prstGeom prst="rect">
              <a:avLst/>
            </a:prstGeom>
            <a:solidFill>
              <a:schemeClr val="bg1"/>
            </a:solidFill>
            <a:ln w="9525">
              <a:solidFill>
                <a:schemeClr val="bg1"/>
              </a:solidFill>
              <a:miter lim="800000"/>
              <a:headEnd/>
              <a:tailEnd/>
            </a:ln>
            <a:effectLst/>
          </p:spPr>
          <p:txBody>
            <a:bodyPr wrap="none" anchor="ctr"/>
            <a:lstStyle/>
            <a:p>
              <a:pPr eaLnBrk="0" hangingPunct="0">
                <a:defRPr/>
              </a:pPr>
              <a:endParaRPr lang="en-AU" dirty="0">
                <a:ea typeface="ＭＳ Ｐゴシック" pitchFamily="1" charset="-128"/>
                <a:cs typeface="+mn-cs"/>
              </a:endParaRPr>
            </a:p>
          </p:txBody>
        </p:sp>
        <p:sp>
          <p:nvSpPr>
            <p:cNvPr id="1052" name="Rectangle 28"/>
            <p:cNvSpPr>
              <a:spLocks noChangeArrowheads="1"/>
            </p:cNvSpPr>
            <p:nvPr userDrawn="1"/>
          </p:nvSpPr>
          <p:spPr bwMode="auto">
            <a:xfrm>
              <a:off x="3379" y="300"/>
              <a:ext cx="90" cy="90"/>
            </a:xfrm>
            <a:prstGeom prst="rect">
              <a:avLst/>
            </a:prstGeom>
            <a:solidFill>
              <a:srgbClr val="F8E852"/>
            </a:solidFill>
            <a:ln w="9525">
              <a:solidFill>
                <a:srgbClr val="F8E852"/>
              </a:solidFill>
              <a:miter lim="800000"/>
              <a:headEnd/>
              <a:tailEnd/>
            </a:ln>
            <a:effectLst/>
          </p:spPr>
          <p:txBody>
            <a:bodyPr wrap="none" anchor="ctr"/>
            <a:lstStyle/>
            <a:p>
              <a:pPr eaLnBrk="0" hangingPunct="0">
                <a:defRPr/>
              </a:pPr>
              <a:endParaRPr lang="en-AU" dirty="0">
                <a:ea typeface="ＭＳ Ｐゴシック" pitchFamily="1" charset="-128"/>
                <a:cs typeface="+mn-cs"/>
              </a:endParaRPr>
            </a:p>
          </p:txBody>
        </p:sp>
        <p:sp>
          <p:nvSpPr>
            <p:cNvPr id="1053" name="Rectangle 29"/>
            <p:cNvSpPr>
              <a:spLocks noChangeArrowheads="1"/>
            </p:cNvSpPr>
            <p:nvPr userDrawn="1"/>
          </p:nvSpPr>
          <p:spPr bwMode="auto">
            <a:xfrm>
              <a:off x="5194" y="73"/>
              <a:ext cx="90" cy="90"/>
            </a:xfrm>
            <a:prstGeom prst="rect">
              <a:avLst/>
            </a:prstGeom>
            <a:solidFill>
              <a:schemeClr val="tx1"/>
            </a:solidFill>
            <a:ln w="9525">
              <a:solidFill>
                <a:schemeClr val="tx1"/>
              </a:solidFill>
              <a:miter lim="800000"/>
              <a:headEnd/>
              <a:tailEnd/>
            </a:ln>
            <a:effectLst/>
          </p:spPr>
          <p:txBody>
            <a:bodyPr wrap="none" anchor="ctr"/>
            <a:lstStyle/>
            <a:p>
              <a:pPr eaLnBrk="0" hangingPunct="0">
                <a:defRPr/>
              </a:pPr>
              <a:endParaRPr lang="en-AU" dirty="0">
                <a:ea typeface="ＭＳ Ｐゴシック" pitchFamily="1" charset="-128"/>
                <a:cs typeface="+mn-cs"/>
              </a:endParaRPr>
            </a:p>
          </p:txBody>
        </p:sp>
        <p:pic>
          <p:nvPicPr>
            <p:cNvPr id="38925" name="Picture 38" descr="Northern Agricultural NRM region"/>
            <p:cNvPicPr>
              <a:picLocks noChangeAspect="1" noChangeArrowheads="1"/>
            </p:cNvPicPr>
            <p:nvPr userDrawn="1"/>
          </p:nvPicPr>
          <p:blipFill>
            <a:blip r:embed="rId14" cstate="print"/>
            <a:srcRect l="18518" t="76273" r="57870" b="9723"/>
            <a:stretch>
              <a:fillRect/>
            </a:stretch>
          </p:blipFill>
          <p:spPr bwMode="auto">
            <a:xfrm>
              <a:off x="3742" y="73"/>
              <a:ext cx="363" cy="323"/>
            </a:xfrm>
            <a:prstGeom prst="rect">
              <a:avLst/>
            </a:prstGeom>
            <a:noFill/>
            <a:ln w="9525">
              <a:noFill/>
              <a:miter lim="800000"/>
              <a:headEnd/>
              <a:tailEnd/>
            </a:ln>
          </p:spPr>
        </p:pic>
        <p:pic>
          <p:nvPicPr>
            <p:cNvPr id="38926" name="Picture 40" descr="Living Greener in the ACT"/>
            <p:cNvPicPr>
              <a:picLocks noChangeAspect="1" noChangeArrowheads="1"/>
            </p:cNvPicPr>
            <p:nvPr userDrawn="1"/>
          </p:nvPicPr>
          <p:blipFill>
            <a:blip r:embed="rId15" cstate="print"/>
            <a:srcRect l="25807" t="40424" r="48836" b="29712"/>
            <a:stretch>
              <a:fillRect/>
            </a:stretch>
          </p:blipFill>
          <p:spPr bwMode="auto">
            <a:xfrm>
              <a:off x="4150" y="255"/>
              <a:ext cx="364" cy="286"/>
            </a:xfrm>
            <a:prstGeom prst="rect">
              <a:avLst/>
            </a:prstGeom>
            <a:noFill/>
            <a:ln w="9525">
              <a:noFill/>
              <a:miter lim="800000"/>
              <a:headEnd/>
              <a:tailEnd/>
            </a:ln>
          </p:spPr>
        </p:pic>
        <p:pic>
          <p:nvPicPr>
            <p:cNvPr id="38927" name="Picture 41" descr="Corangamite NRM region"/>
            <p:cNvPicPr>
              <a:picLocks noChangeAspect="1" noChangeArrowheads="1"/>
            </p:cNvPicPr>
            <p:nvPr userDrawn="1"/>
          </p:nvPicPr>
          <p:blipFill>
            <a:blip r:embed="rId16" cstate="print"/>
            <a:srcRect l="4527" t="16336" r="75267" b="57948"/>
            <a:stretch>
              <a:fillRect/>
            </a:stretch>
          </p:blipFill>
          <p:spPr bwMode="auto">
            <a:xfrm>
              <a:off x="4558" y="73"/>
              <a:ext cx="363" cy="308"/>
            </a:xfrm>
            <a:prstGeom prst="rect">
              <a:avLst/>
            </a:prstGeom>
            <a:noFill/>
            <a:ln w="9525">
              <a:noFill/>
              <a:miter lim="800000"/>
              <a:headEnd/>
              <a:tailEnd/>
            </a:ln>
          </p:spPr>
        </p:pic>
      </p:grpSp>
      <p:sp>
        <p:nvSpPr>
          <p:cNvPr id="16" name="Slide Number Placeholder 1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D4B11-4C31-4622-B6D9-0248CE79623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ts val="3600"/>
        </a:lnSpc>
        <a:spcBef>
          <a:spcPct val="0"/>
        </a:spcBef>
        <a:spcAft>
          <a:spcPct val="0"/>
        </a:spcAft>
        <a:defRPr sz="2800">
          <a:solidFill>
            <a:srgbClr val="77A3D5"/>
          </a:solidFill>
          <a:latin typeface="+mj-lt"/>
          <a:ea typeface="+mj-ea"/>
          <a:cs typeface="ＭＳ Ｐゴシック"/>
        </a:defRPr>
      </a:lvl1pPr>
      <a:lvl2pPr algn="l" rtl="0" eaLnBrk="0" fontAlgn="base" hangingPunct="0">
        <a:lnSpc>
          <a:spcPts val="3600"/>
        </a:lnSpc>
        <a:spcBef>
          <a:spcPct val="0"/>
        </a:spcBef>
        <a:spcAft>
          <a:spcPct val="0"/>
        </a:spcAft>
        <a:defRPr sz="2800">
          <a:solidFill>
            <a:srgbClr val="77A3D5"/>
          </a:solidFill>
          <a:latin typeface="Times New Roman" pitchFamily="18" charset="0"/>
          <a:ea typeface="ＭＳ Ｐゴシック" pitchFamily="1" charset="-128"/>
          <a:cs typeface="ＭＳ Ｐゴシック"/>
        </a:defRPr>
      </a:lvl2pPr>
      <a:lvl3pPr algn="l" rtl="0" eaLnBrk="0" fontAlgn="base" hangingPunct="0">
        <a:lnSpc>
          <a:spcPts val="3600"/>
        </a:lnSpc>
        <a:spcBef>
          <a:spcPct val="0"/>
        </a:spcBef>
        <a:spcAft>
          <a:spcPct val="0"/>
        </a:spcAft>
        <a:defRPr sz="2800">
          <a:solidFill>
            <a:srgbClr val="77A3D5"/>
          </a:solidFill>
          <a:latin typeface="Times New Roman" pitchFamily="18" charset="0"/>
          <a:ea typeface="ＭＳ Ｐゴシック" pitchFamily="1" charset="-128"/>
          <a:cs typeface="ＭＳ Ｐゴシック"/>
        </a:defRPr>
      </a:lvl3pPr>
      <a:lvl4pPr algn="l" rtl="0" eaLnBrk="0" fontAlgn="base" hangingPunct="0">
        <a:lnSpc>
          <a:spcPts val="3600"/>
        </a:lnSpc>
        <a:spcBef>
          <a:spcPct val="0"/>
        </a:spcBef>
        <a:spcAft>
          <a:spcPct val="0"/>
        </a:spcAft>
        <a:defRPr sz="2800">
          <a:solidFill>
            <a:srgbClr val="77A3D5"/>
          </a:solidFill>
          <a:latin typeface="Times New Roman" pitchFamily="18" charset="0"/>
          <a:ea typeface="ＭＳ Ｐゴシック" pitchFamily="1" charset="-128"/>
          <a:cs typeface="ＭＳ Ｐゴシック"/>
        </a:defRPr>
      </a:lvl4pPr>
      <a:lvl5pPr algn="l" rtl="0" eaLnBrk="0" fontAlgn="base" hangingPunct="0">
        <a:lnSpc>
          <a:spcPts val="3600"/>
        </a:lnSpc>
        <a:spcBef>
          <a:spcPct val="0"/>
        </a:spcBef>
        <a:spcAft>
          <a:spcPct val="0"/>
        </a:spcAft>
        <a:defRPr sz="2800">
          <a:solidFill>
            <a:srgbClr val="77A3D5"/>
          </a:solidFill>
          <a:latin typeface="Times New Roman" pitchFamily="18" charset="0"/>
          <a:ea typeface="ＭＳ Ｐゴシック" pitchFamily="1" charset="-128"/>
          <a:cs typeface="ＭＳ Ｐゴシック"/>
        </a:defRPr>
      </a:lvl5pPr>
      <a:lvl6pPr marL="457200" algn="l" rtl="0" fontAlgn="base">
        <a:lnSpc>
          <a:spcPts val="3600"/>
        </a:lnSpc>
        <a:spcBef>
          <a:spcPct val="0"/>
        </a:spcBef>
        <a:spcAft>
          <a:spcPct val="0"/>
        </a:spcAft>
        <a:defRPr sz="2800">
          <a:solidFill>
            <a:srgbClr val="77A3D5"/>
          </a:solidFill>
          <a:latin typeface="Times New Roman" pitchFamily="18" charset="0"/>
          <a:ea typeface="ＭＳ Ｐゴシック" pitchFamily="1" charset="-128"/>
        </a:defRPr>
      </a:lvl6pPr>
      <a:lvl7pPr marL="914400" algn="l" rtl="0" fontAlgn="base">
        <a:lnSpc>
          <a:spcPts val="3600"/>
        </a:lnSpc>
        <a:spcBef>
          <a:spcPct val="0"/>
        </a:spcBef>
        <a:spcAft>
          <a:spcPct val="0"/>
        </a:spcAft>
        <a:defRPr sz="2800">
          <a:solidFill>
            <a:srgbClr val="77A3D5"/>
          </a:solidFill>
          <a:latin typeface="Times New Roman" pitchFamily="18" charset="0"/>
          <a:ea typeface="ＭＳ Ｐゴシック" pitchFamily="1" charset="-128"/>
        </a:defRPr>
      </a:lvl7pPr>
      <a:lvl8pPr marL="1371600" algn="l" rtl="0" fontAlgn="base">
        <a:lnSpc>
          <a:spcPts val="3600"/>
        </a:lnSpc>
        <a:spcBef>
          <a:spcPct val="0"/>
        </a:spcBef>
        <a:spcAft>
          <a:spcPct val="0"/>
        </a:spcAft>
        <a:defRPr sz="2800">
          <a:solidFill>
            <a:srgbClr val="77A3D5"/>
          </a:solidFill>
          <a:latin typeface="Times New Roman" pitchFamily="18" charset="0"/>
          <a:ea typeface="ＭＳ Ｐゴシック" pitchFamily="1" charset="-128"/>
        </a:defRPr>
      </a:lvl8pPr>
      <a:lvl9pPr marL="1828800" algn="l" rtl="0" fontAlgn="base">
        <a:lnSpc>
          <a:spcPts val="3600"/>
        </a:lnSpc>
        <a:spcBef>
          <a:spcPct val="0"/>
        </a:spcBef>
        <a:spcAft>
          <a:spcPct val="0"/>
        </a:spcAft>
        <a:defRPr sz="2800">
          <a:solidFill>
            <a:srgbClr val="77A3D5"/>
          </a:solidFill>
          <a:latin typeface="Times New Roman" pitchFamily="18" charset="0"/>
          <a:ea typeface="ＭＳ Ｐゴシック" pitchFamily="1" charset="-128"/>
        </a:defRPr>
      </a:lvl9pPr>
    </p:titleStyle>
    <p:bodyStyle>
      <a:lvl1pPr marL="342900" indent="-342900" algn="l" rtl="0" eaLnBrk="0" fontAlgn="base" hangingPunct="0">
        <a:lnSpc>
          <a:spcPts val="2400"/>
        </a:lnSpc>
        <a:spcBef>
          <a:spcPct val="0"/>
        </a:spcBef>
        <a:spcAft>
          <a:spcPct val="0"/>
        </a:spcAft>
        <a:buClr>
          <a:srgbClr val="77A3D5"/>
        </a:buClr>
        <a:buSzPct val="120000"/>
        <a:buFont typeface="Wingdings" pitchFamily="2" charset="2"/>
        <a:buChar char="n"/>
        <a:defRPr sz="2200">
          <a:solidFill>
            <a:srgbClr val="000000"/>
          </a:solidFill>
          <a:latin typeface="+mn-lt"/>
          <a:ea typeface="+mn-ea"/>
          <a:cs typeface="ＭＳ Ｐゴシック"/>
        </a:defRPr>
      </a:lvl1pPr>
      <a:lvl2pPr marL="381000" indent="-190500" algn="l" rtl="0" eaLnBrk="0" fontAlgn="base" hangingPunct="0">
        <a:lnSpc>
          <a:spcPts val="2400"/>
        </a:lnSpc>
        <a:spcBef>
          <a:spcPct val="0"/>
        </a:spcBef>
        <a:spcAft>
          <a:spcPct val="0"/>
        </a:spcAft>
        <a:buClr>
          <a:srgbClr val="5A3439"/>
        </a:buClr>
        <a:buFont typeface="Wingdings" pitchFamily="2" charset="2"/>
        <a:buChar char="n"/>
        <a:defRPr sz="2200">
          <a:solidFill>
            <a:schemeClr val="tx1"/>
          </a:solidFill>
          <a:latin typeface="+mn-lt"/>
          <a:ea typeface="+mn-ea"/>
          <a:cs typeface="ＭＳ Ｐゴシック"/>
        </a:defRPr>
      </a:lvl2pPr>
      <a:lvl3pPr marL="762000" indent="-190500" algn="l" rtl="0" eaLnBrk="0" fontAlgn="base" hangingPunct="0">
        <a:lnSpc>
          <a:spcPts val="2400"/>
        </a:lnSpc>
        <a:spcBef>
          <a:spcPct val="0"/>
        </a:spcBef>
        <a:spcAft>
          <a:spcPct val="0"/>
        </a:spcAft>
        <a:buClr>
          <a:schemeClr val="tx1"/>
        </a:buClr>
        <a:buSzPct val="90000"/>
        <a:buFont typeface="Wingdings" pitchFamily="2" charset="2"/>
        <a:buChar char="n"/>
        <a:defRPr>
          <a:solidFill>
            <a:schemeClr val="tx1"/>
          </a:solidFill>
          <a:latin typeface="+mn-lt"/>
          <a:ea typeface="+mn-ea"/>
          <a:cs typeface="ＭＳ Ｐゴシック"/>
        </a:defRPr>
      </a:lvl3pPr>
      <a:lvl4pPr marL="1143000" indent="-190500" algn="l" rtl="0" eaLnBrk="0" fontAlgn="base" hangingPunct="0">
        <a:lnSpc>
          <a:spcPts val="3600"/>
        </a:lnSpc>
        <a:spcBef>
          <a:spcPct val="0"/>
        </a:spcBef>
        <a:spcAft>
          <a:spcPct val="0"/>
        </a:spcAft>
        <a:buFont typeface="Wingdings" pitchFamily="2" charset="2"/>
        <a:buChar char="§"/>
        <a:defRPr>
          <a:solidFill>
            <a:schemeClr val="tx1"/>
          </a:solidFill>
          <a:latin typeface="+mn-lt"/>
          <a:ea typeface="+mn-ea"/>
          <a:cs typeface="ＭＳ Ｐゴシック"/>
        </a:defRPr>
      </a:lvl4pPr>
      <a:lvl5pPr marL="1524000" indent="-190500" algn="l" rtl="0" eaLnBrk="0" fontAlgn="base" hangingPunct="0">
        <a:lnSpc>
          <a:spcPts val="3600"/>
        </a:lnSpc>
        <a:spcBef>
          <a:spcPct val="0"/>
        </a:spcBef>
        <a:spcAft>
          <a:spcPct val="0"/>
        </a:spcAft>
        <a:buChar char="»"/>
        <a:defRPr>
          <a:solidFill>
            <a:schemeClr val="tx1"/>
          </a:solidFill>
          <a:latin typeface="+mn-lt"/>
          <a:ea typeface="+mn-ea"/>
          <a:cs typeface="ＭＳ Ｐゴシック"/>
        </a:defRPr>
      </a:lvl5pPr>
      <a:lvl6pPr marL="1981200" indent="-190500" algn="l" rtl="0" fontAlgn="base">
        <a:lnSpc>
          <a:spcPts val="3600"/>
        </a:lnSpc>
        <a:spcBef>
          <a:spcPct val="0"/>
        </a:spcBef>
        <a:spcAft>
          <a:spcPct val="0"/>
        </a:spcAft>
        <a:buChar char="»"/>
        <a:defRPr>
          <a:solidFill>
            <a:schemeClr val="tx1"/>
          </a:solidFill>
          <a:latin typeface="+mn-lt"/>
          <a:ea typeface="+mn-ea"/>
        </a:defRPr>
      </a:lvl6pPr>
      <a:lvl7pPr marL="2438400" indent="-190500" algn="l" rtl="0" fontAlgn="base">
        <a:lnSpc>
          <a:spcPts val="3600"/>
        </a:lnSpc>
        <a:spcBef>
          <a:spcPct val="0"/>
        </a:spcBef>
        <a:spcAft>
          <a:spcPct val="0"/>
        </a:spcAft>
        <a:buChar char="»"/>
        <a:defRPr>
          <a:solidFill>
            <a:schemeClr val="tx1"/>
          </a:solidFill>
          <a:latin typeface="+mn-lt"/>
          <a:ea typeface="+mn-ea"/>
        </a:defRPr>
      </a:lvl7pPr>
      <a:lvl8pPr marL="2895600" indent="-190500" algn="l" rtl="0" fontAlgn="base">
        <a:lnSpc>
          <a:spcPts val="3600"/>
        </a:lnSpc>
        <a:spcBef>
          <a:spcPct val="0"/>
        </a:spcBef>
        <a:spcAft>
          <a:spcPct val="0"/>
        </a:spcAft>
        <a:buChar char="»"/>
        <a:defRPr>
          <a:solidFill>
            <a:schemeClr val="tx1"/>
          </a:solidFill>
          <a:latin typeface="+mn-lt"/>
          <a:ea typeface="+mn-ea"/>
        </a:defRPr>
      </a:lvl8pPr>
      <a:lvl9pPr marL="3352800" indent="-190500" algn="l" rtl="0" fontAlgn="base">
        <a:lnSpc>
          <a:spcPts val="3600"/>
        </a:lnSpc>
        <a:spcBef>
          <a:spcPct val="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environment.gov.au/wastepolic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wastepolicy@environment.gov.a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3568" y="5229200"/>
            <a:ext cx="8136904" cy="1152128"/>
          </a:xfrm>
        </p:spPr>
        <p:txBody>
          <a:bodyPr/>
          <a:lstStyle/>
          <a:p>
            <a:pPr eaLnBrk="1" hangingPunct="1"/>
            <a:r>
              <a:rPr lang="en-AU" sz="3200" b="1" dirty="0" smtClean="0">
                <a:latin typeface="Calibri" pitchFamily="34" charset="0"/>
              </a:rPr>
              <a:t>Product Stewardship Legislation and Initiatives </a:t>
            </a:r>
            <a:br>
              <a:rPr lang="en-AU" sz="3200" b="1" dirty="0" smtClean="0">
                <a:latin typeface="Calibri" pitchFamily="34" charset="0"/>
              </a:rPr>
            </a:br>
            <a:r>
              <a:rPr lang="en-AU" sz="1600" b="1" dirty="0" smtClean="0">
                <a:latin typeface="Calibri" pitchFamily="34" charset="0"/>
              </a:rPr>
              <a:t>Declan O’Connor-Cox, </a:t>
            </a:r>
            <a:r>
              <a:rPr lang="en-AU" sz="1600" b="1" dirty="0" smtClean="0">
                <a:latin typeface="Calibri" pitchFamily="34" charset="0"/>
              </a:rPr>
              <a:t>Waste Policy Branch, Environment Quality Division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836712"/>
            <a:ext cx="6985000" cy="846137"/>
          </a:xfrm>
        </p:spPr>
        <p:txBody>
          <a:bodyPr/>
          <a:lstStyle/>
          <a:p>
            <a:r>
              <a:rPr lang="en-AU" dirty="0" smtClean="0"/>
              <a:t>Product stewardship logo</a:t>
            </a:r>
            <a:endParaRPr lang="en-AU" dirty="0"/>
          </a:p>
        </p:txBody>
      </p:sp>
      <p:pic>
        <p:nvPicPr>
          <p:cNvPr id="6" name="Picture 5"/>
          <p:cNvPicPr/>
          <p:nvPr/>
        </p:nvPicPr>
        <p:blipFill>
          <a:blip r:embed="rId3" cstate="print"/>
          <a:srcRect/>
          <a:stretch>
            <a:fillRect/>
          </a:stretch>
        </p:blipFill>
        <p:spPr bwMode="auto">
          <a:xfrm>
            <a:off x="4139952" y="4437112"/>
            <a:ext cx="4536504" cy="1152128"/>
          </a:xfrm>
          <a:prstGeom prst="rect">
            <a:avLst/>
          </a:prstGeom>
          <a:noFill/>
          <a:ln w="9525">
            <a:noFill/>
            <a:miter lim="800000"/>
            <a:headEnd/>
            <a:tailEnd/>
          </a:ln>
        </p:spPr>
      </p:pic>
      <p:pic>
        <p:nvPicPr>
          <p:cNvPr id="7" name="Picture 6" descr="C:\Users\A06264\AppData\Local\Microsoft\Windows\Temporary Internet Files\Content.Outlook\870TCY6H\1171-APSLogo_concept03c-Stacked (2).jpg"/>
          <p:cNvPicPr/>
          <p:nvPr/>
        </p:nvPicPr>
        <p:blipFill>
          <a:blip r:embed="rId4" cstate="print"/>
          <a:srcRect/>
          <a:stretch>
            <a:fillRect/>
          </a:stretch>
        </p:blipFill>
        <p:spPr bwMode="auto">
          <a:xfrm>
            <a:off x="1261526" y="2276871"/>
            <a:ext cx="3760523" cy="175154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11188" y="4005263"/>
            <a:ext cx="7273925" cy="1800225"/>
          </a:xfrm>
          <a:prstGeom prst="rect">
            <a:avLst/>
          </a:prstGeom>
          <a:noFill/>
          <a:ln w="9525">
            <a:noFill/>
            <a:miter lim="800000"/>
            <a:headEnd/>
            <a:tailEnd/>
          </a:ln>
        </p:spPr>
        <p:txBody>
          <a:bodyPr lIns="0" tIns="0" rIns="0" bIns="0"/>
          <a:lstStyle/>
          <a:p>
            <a:pPr marL="342900" indent="-342900" eaLnBrk="0" hangingPunct="0">
              <a:spcAft>
                <a:spcPts val="1200"/>
              </a:spcAft>
              <a:buClr>
                <a:srgbClr val="77A3D5"/>
              </a:buClr>
              <a:buSzPct val="120000"/>
              <a:buFont typeface="Wingdings" pitchFamily="2" charset="2"/>
              <a:buChar char="n"/>
              <a:defRPr/>
            </a:pPr>
            <a:endParaRPr lang="en-AU" sz="2200" kern="0" dirty="0">
              <a:solidFill>
                <a:srgbClr val="000000"/>
              </a:solidFill>
              <a:latin typeface="Calibri" pitchFamily="34" charset="0"/>
              <a:ea typeface="+mn-ea"/>
              <a:cs typeface="ＭＳ Ｐゴシック"/>
            </a:endParaRPr>
          </a:p>
        </p:txBody>
      </p:sp>
      <p:sp>
        <p:nvSpPr>
          <p:cNvPr id="12" name="Content Placeholder 2"/>
          <p:cNvSpPr txBox="1">
            <a:spLocks/>
          </p:cNvSpPr>
          <p:nvPr/>
        </p:nvSpPr>
        <p:spPr bwMode="auto">
          <a:xfrm>
            <a:off x="179512" y="2204864"/>
            <a:ext cx="8785225" cy="2808312"/>
          </a:xfrm>
          <a:prstGeom prst="rect">
            <a:avLst/>
          </a:prstGeom>
          <a:noFill/>
          <a:ln w="9525">
            <a:noFill/>
            <a:miter lim="800000"/>
            <a:headEnd/>
            <a:tailEnd/>
          </a:ln>
        </p:spPr>
        <p:txBody>
          <a:bodyPr lIns="0" tIns="0" rIns="0" bIns="0"/>
          <a:lstStyle/>
          <a:p>
            <a:pPr marL="893763" lvl="2" indent="-322263" eaLnBrk="0" hangingPunct="0">
              <a:lnSpc>
                <a:spcPts val="2400"/>
              </a:lnSpc>
              <a:spcAft>
                <a:spcPts val="1000"/>
              </a:spcAft>
              <a:buClr>
                <a:srgbClr val="77A3D5"/>
              </a:buClr>
              <a:buSzPct val="90000"/>
              <a:buFont typeface="Wingdings" pitchFamily="2" charset="2"/>
              <a:buChar char="n"/>
              <a:defRPr/>
            </a:pPr>
            <a:r>
              <a:rPr lang="en-AU" sz="2200" dirty="0" smtClean="0">
                <a:cs typeface="Calibri" pitchFamily="34" charset="0"/>
              </a:rPr>
              <a:t>Administrators and members of accredited arrangements will be permitted to use the logo </a:t>
            </a:r>
          </a:p>
          <a:p>
            <a:pPr marL="893763" lvl="2" indent="-322263" eaLnBrk="0" hangingPunct="0">
              <a:lnSpc>
                <a:spcPts val="2400"/>
              </a:lnSpc>
              <a:spcAft>
                <a:spcPts val="1000"/>
              </a:spcAft>
              <a:buClr>
                <a:srgbClr val="77A3D5"/>
              </a:buClr>
              <a:buSzPct val="90000"/>
              <a:buFont typeface="Wingdings" pitchFamily="2" charset="2"/>
              <a:buChar char="n"/>
              <a:defRPr/>
            </a:pPr>
            <a:r>
              <a:rPr lang="en-AU" sz="2200" dirty="0" smtClean="0">
                <a:cs typeface="Calibri" pitchFamily="34" charset="0"/>
              </a:rPr>
              <a:t>Guidelines will specify general conditions of use </a:t>
            </a:r>
          </a:p>
          <a:p>
            <a:pPr marL="893763" lvl="2" indent="-322263" eaLnBrk="0" hangingPunct="0">
              <a:lnSpc>
                <a:spcPts val="2400"/>
              </a:lnSpc>
              <a:spcAft>
                <a:spcPts val="1000"/>
              </a:spcAft>
              <a:buClr>
                <a:srgbClr val="77A3D5"/>
              </a:buClr>
              <a:buSzPct val="90000"/>
              <a:buFont typeface="Wingdings" pitchFamily="2" charset="2"/>
              <a:buChar char="n"/>
              <a:defRPr/>
            </a:pPr>
            <a:r>
              <a:rPr lang="en-AU" sz="2200" dirty="0" smtClean="0">
                <a:cs typeface="Calibri" pitchFamily="34" charset="0"/>
              </a:rPr>
              <a:t>Controls on use relate to the level of exposure and risk associated with different communication channels </a:t>
            </a:r>
          </a:p>
          <a:p>
            <a:pPr marL="893763" lvl="2" indent="-322263" eaLnBrk="0" hangingPunct="0">
              <a:lnSpc>
                <a:spcPts val="2400"/>
              </a:lnSpc>
              <a:spcAft>
                <a:spcPts val="1000"/>
              </a:spcAft>
              <a:buClr>
                <a:srgbClr val="77A3D5"/>
              </a:buClr>
              <a:buSzPct val="90000"/>
              <a:buFont typeface="Wingdings" pitchFamily="2" charset="2"/>
              <a:buChar char="n"/>
              <a:defRPr/>
            </a:pPr>
            <a:r>
              <a:rPr lang="en-AU" sz="2200" dirty="0" smtClean="0">
                <a:cs typeface="Calibri" pitchFamily="34" charset="0"/>
              </a:rPr>
              <a:t>More detailed conditions may be incorporated into the conditions on accreditation for individual arrangements</a:t>
            </a:r>
          </a:p>
        </p:txBody>
      </p:sp>
      <p:sp>
        <p:nvSpPr>
          <p:cNvPr id="13" name="Content Placeholder 24"/>
          <p:cNvSpPr txBox="1">
            <a:spLocks/>
          </p:cNvSpPr>
          <p:nvPr/>
        </p:nvSpPr>
        <p:spPr bwMode="auto">
          <a:xfrm>
            <a:off x="683568" y="1484784"/>
            <a:ext cx="6335712" cy="576262"/>
          </a:xfrm>
          <a:prstGeom prst="rect">
            <a:avLst/>
          </a:prstGeom>
          <a:noFill/>
          <a:ln w="9525">
            <a:noFill/>
            <a:miter lim="800000"/>
            <a:headEnd/>
            <a:tailEnd/>
          </a:ln>
        </p:spPr>
        <p:txBody>
          <a:bodyPr lIns="0" tIns="0" rIns="0" bIns="0"/>
          <a:lstStyle/>
          <a:p>
            <a:pPr marL="342900" indent="-342900" eaLnBrk="0" hangingPunct="0">
              <a:lnSpc>
                <a:spcPts val="2400"/>
              </a:lnSpc>
              <a:spcAft>
                <a:spcPts val="1200"/>
              </a:spcAft>
              <a:buClr>
                <a:srgbClr val="77A3D5"/>
              </a:buClr>
              <a:buSzPct val="120000"/>
              <a:defRPr/>
            </a:pPr>
            <a:r>
              <a:rPr lang="en-AU" sz="2800" kern="0" dirty="0" smtClean="0">
                <a:solidFill>
                  <a:srgbClr val="77A3D5"/>
                </a:solidFill>
                <a:latin typeface="+mj-lt"/>
                <a:ea typeface="+mn-ea"/>
                <a:cs typeface="Calibri" pitchFamily="34" charset="0"/>
              </a:rPr>
              <a:t>Use of the product </a:t>
            </a:r>
            <a:r>
              <a:rPr lang="en-AU" sz="2800" kern="0" dirty="0">
                <a:solidFill>
                  <a:srgbClr val="77A3D5"/>
                </a:solidFill>
                <a:latin typeface="+mj-lt"/>
                <a:ea typeface="+mn-ea"/>
                <a:cs typeface="Calibri" pitchFamily="34" charset="0"/>
              </a:rPr>
              <a:t>stewardship logo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20688"/>
            <a:ext cx="6985000" cy="846137"/>
          </a:xfrm>
        </p:spPr>
        <p:txBody>
          <a:bodyPr/>
          <a:lstStyle/>
          <a:p>
            <a:r>
              <a:rPr lang="en-AU" dirty="0" smtClean="0"/>
              <a:t>Product list </a:t>
            </a:r>
            <a:endParaRPr lang="en-AU" dirty="0"/>
          </a:p>
        </p:txBody>
      </p:sp>
      <p:sp>
        <p:nvSpPr>
          <p:cNvPr id="3" name="Content Placeholder 2"/>
          <p:cNvSpPr>
            <a:spLocks noGrp="1"/>
          </p:cNvSpPr>
          <p:nvPr>
            <p:ph idx="1"/>
          </p:nvPr>
        </p:nvSpPr>
        <p:spPr>
          <a:xfrm>
            <a:off x="1150938" y="1988840"/>
            <a:ext cx="6950075" cy="4176463"/>
          </a:xfrm>
        </p:spPr>
        <p:txBody>
          <a:bodyPr/>
          <a:lstStyle/>
          <a:p>
            <a:pPr>
              <a:lnSpc>
                <a:spcPct val="100000"/>
              </a:lnSpc>
              <a:spcAft>
                <a:spcPts val="1000"/>
              </a:spcAft>
            </a:pPr>
            <a:r>
              <a:rPr lang="en-AU" dirty="0" smtClean="0"/>
              <a:t>Under the Act the Minister is required to annually publish a list of products proposed to be considered, during the next financial year, for some form of accreditation or regulation</a:t>
            </a:r>
          </a:p>
          <a:p>
            <a:pPr>
              <a:lnSpc>
                <a:spcPct val="100000"/>
              </a:lnSpc>
              <a:spcAft>
                <a:spcPts val="1000"/>
              </a:spcAft>
            </a:pPr>
            <a:r>
              <a:rPr lang="en-AU" dirty="0" smtClean="0"/>
              <a:t>The first list is required to be published by June 2013 for the 2013-14 financial year</a:t>
            </a:r>
          </a:p>
          <a:p>
            <a:pPr>
              <a:lnSpc>
                <a:spcPct val="100000"/>
              </a:lnSpc>
              <a:spcAft>
                <a:spcPts val="1000"/>
              </a:spcAft>
            </a:pPr>
            <a:r>
              <a:rPr lang="en-AU" dirty="0" smtClean="0"/>
              <a:t>In preparing the list, the Minister may consider:</a:t>
            </a:r>
          </a:p>
          <a:p>
            <a:pPr lvl="2">
              <a:lnSpc>
                <a:spcPct val="100000"/>
              </a:lnSpc>
              <a:spcAft>
                <a:spcPts val="1000"/>
              </a:spcAft>
            </a:pPr>
            <a:r>
              <a:rPr lang="en-AU" sz="2000" dirty="0" smtClean="0"/>
              <a:t>The objects of the Act and product stewardship criteria</a:t>
            </a:r>
          </a:p>
          <a:p>
            <a:pPr lvl="2">
              <a:lnSpc>
                <a:spcPct val="100000"/>
              </a:lnSpc>
              <a:spcAft>
                <a:spcPts val="1000"/>
              </a:spcAft>
            </a:pPr>
            <a:r>
              <a:rPr lang="en-AU" sz="2000" dirty="0" smtClean="0"/>
              <a:t>Resourcing implications</a:t>
            </a:r>
            <a:r>
              <a:rPr lang="en-AU" dirty="0" smtClean="0"/>
              <a:t/>
            </a:r>
            <a:br>
              <a:rPr lang="en-AU" dirty="0" smtClean="0"/>
            </a:br>
            <a:endParaRPr lang="en-A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92696"/>
            <a:ext cx="6985000" cy="846137"/>
          </a:xfrm>
        </p:spPr>
        <p:txBody>
          <a:bodyPr/>
          <a:lstStyle/>
          <a:p>
            <a:r>
              <a:rPr lang="en-AU" dirty="0" smtClean="0">
                <a:cs typeface="Calibri" pitchFamily="34" charset="0"/>
              </a:rPr>
              <a:t>Product Stewardship Advisory Group</a:t>
            </a:r>
            <a:endParaRPr lang="en-AU" dirty="0">
              <a:cs typeface="Calibri" pitchFamily="34" charset="0"/>
            </a:endParaRPr>
          </a:p>
        </p:txBody>
      </p:sp>
      <p:sp>
        <p:nvSpPr>
          <p:cNvPr id="3" name="Content Placeholder 2"/>
          <p:cNvSpPr>
            <a:spLocks noGrp="1"/>
          </p:cNvSpPr>
          <p:nvPr>
            <p:ph idx="1"/>
          </p:nvPr>
        </p:nvSpPr>
        <p:spPr>
          <a:xfrm>
            <a:off x="1115616" y="1844824"/>
            <a:ext cx="6950075" cy="3384376"/>
          </a:xfrm>
        </p:spPr>
        <p:txBody>
          <a:bodyPr/>
          <a:lstStyle/>
          <a:p>
            <a:pPr>
              <a:spcBef>
                <a:spcPts val="600"/>
              </a:spcBef>
              <a:spcAft>
                <a:spcPts val="1200"/>
              </a:spcAft>
            </a:pPr>
            <a:r>
              <a:rPr lang="en-AU" dirty="0" smtClean="0"/>
              <a:t>The Act requires the establishment of a Product Stewardship Advisory Group </a:t>
            </a:r>
          </a:p>
          <a:p>
            <a:pPr>
              <a:spcBef>
                <a:spcPts val="600"/>
              </a:spcBef>
              <a:spcAft>
                <a:spcPts val="1200"/>
              </a:spcAft>
            </a:pPr>
            <a:r>
              <a:rPr lang="en-AU" dirty="0" smtClean="0"/>
              <a:t>The Advisory Group provides advice to the Minister on possible products for inclusion on the product list</a:t>
            </a:r>
          </a:p>
          <a:p>
            <a:pPr>
              <a:spcBef>
                <a:spcPts val="600"/>
              </a:spcBef>
              <a:spcAft>
                <a:spcPts val="1200"/>
              </a:spcAft>
            </a:pPr>
            <a:r>
              <a:rPr lang="en-AU" dirty="0" smtClean="0"/>
              <a:t>The Minister appoints members to the Advisory Group after consultation with key stakeholder groups</a:t>
            </a:r>
          </a:p>
          <a:p>
            <a:pPr>
              <a:spcBef>
                <a:spcPts val="600"/>
              </a:spcBef>
              <a:spcAft>
                <a:spcPts val="1200"/>
              </a:spcAft>
            </a:pPr>
            <a:endParaRPr lang="en-AU"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48680"/>
            <a:ext cx="6985000" cy="846137"/>
          </a:xfrm>
        </p:spPr>
        <p:txBody>
          <a:bodyPr/>
          <a:lstStyle/>
          <a:p>
            <a:r>
              <a:rPr lang="en-AU" dirty="0" smtClean="0"/>
              <a:t>Product List and Advisory Group – key dates</a:t>
            </a:r>
            <a:endParaRPr lang="en-AU" dirty="0"/>
          </a:p>
        </p:txBody>
      </p:sp>
      <p:sp>
        <p:nvSpPr>
          <p:cNvPr id="3" name="Content Placeholder 2"/>
          <p:cNvSpPr>
            <a:spLocks noGrp="1"/>
          </p:cNvSpPr>
          <p:nvPr>
            <p:ph idx="1"/>
          </p:nvPr>
        </p:nvSpPr>
        <p:spPr>
          <a:xfrm>
            <a:off x="1150938" y="1772816"/>
            <a:ext cx="6950075" cy="4680520"/>
          </a:xfrm>
        </p:spPr>
        <p:txBody>
          <a:bodyPr/>
          <a:lstStyle/>
          <a:p>
            <a:pPr>
              <a:spcBef>
                <a:spcPts val="600"/>
              </a:spcBef>
              <a:spcAft>
                <a:spcPts val="1200"/>
              </a:spcAft>
            </a:pPr>
            <a:r>
              <a:rPr lang="en-AU" dirty="0" smtClean="0">
                <a:solidFill>
                  <a:schemeClr val="tx1"/>
                </a:solidFill>
              </a:rPr>
              <a:t>Expressions of Interest for participation on the Advisory Group during July 2012</a:t>
            </a:r>
          </a:p>
          <a:p>
            <a:pPr>
              <a:spcBef>
                <a:spcPts val="600"/>
              </a:spcBef>
              <a:spcAft>
                <a:spcPts val="1200"/>
              </a:spcAft>
            </a:pPr>
            <a:r>
              <a:rPr lang="en-AU" dirty="0" smtClean="0"/>
              <a:t>Letters of appointment were sent to selected candidates in October 2012</a:t>
            </a:r>
          </a:p>
          <a:p>
            <a:pPr lvl="0">
              <a:spcBef>
                <a:spcPts val="0"/>
              </a:spcBef>
              <a:spcAft>
                <a:spcPts val="1000"/>
              </a:spcAft>
            </a:pPr>
            <a:r>
              <a:rPr lang="en-US" dirty="0" smtClean="0"/>
              <a:t>First Advisory Group meeting is proposed to be held in December 2012</a:t>
            </a:r>
            <a:endParaRPr lang="en-AU" dirty="0" smtClean="0"/>
          </a:p>
          <a:p>
            <a:pPr>
              <a:spcBef>
                <a:spcPts val="0"/>
              </a:spcBef>
              <a:spcAft>
                <a:spcPts val="1000"/>
              </a:spcAft>
            </a:pPr>
            <a:r>
              <a:rPr lang="en-AU" dirty="0" smtClean="0"/>
              <a:t>Advisory Group advice to be delivered to the Minister by early 2013</a:t>
            </a:r>
          </a:p>
          <a:p>
            <a:pPr>
              <a:spcBef>
                <a:spcPts val="0"/>
              </a:spcBef>
              <a:spcAft>
                <a:spcPts val="1000"/>
              </a:spcAft>
            </a:pPr>
            <a:r>
              <a:rPr lang="en-AU" dirty="0" smtClean="0"/>
              <a:t>Draft product list produced around April-May 2013</a:t>
            </a:r>
          </a:p>
          <a:p>
            <a:pPr>
              <a:spcBef>
                <a:spcPts val="0"/>
              </a:spcBef>
              <a:spcAft>
                <a:spcPts val="1000"/>
              </a:spcAft>
            </a:pPr>
            <a:r>
              <a:rPr lang="en-AU" dirty="0" smtClean="0"/>
              <a:t>2013-14 product list released by 30 June 2013</a:t>
            </a:r>
          </a:p>
          <a:p>
            <a:endParaRPr lang="en-A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6985000" cy="846137"/>
          </a:xfrm>
        </p:spPr>
        <p:txBody>
          <a:bodyPr/>
          <a:lstStyle/>
          <a:p>
            <a:r>
              <a:rPr lang="en-AU" dirty="0" smtClean="0"/>
              <a:t>Considering new product stewardship schemes</a:t>
            </a:r>
            <a:endParaRPr lang="en-AU" dirty="0"/>
          </a:p>
        </p:txBody>
      </p:sp>
      <p:sp>
        <p:nvSpPr>
          <p:cNvPr id="6" name="Rectangle 5"/>
          <p:cNvSpPr/>
          <p:nvPr/>
        </p:nvSpPr>
        <p:spPr bwMode="auto">
          <a:xfrm>
            <a:off x="3275856" y="2402886"/>
            <a:ext cx="2376264" cy="7200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Arial" charset="0"/>
                <a:ea typeface="ＭＳ Ｐゴシック" pitchFamily="1" charset="-128"/>
              </a:rPr>
              <a:t>Detailed investigation</a:t>
            </a:r>
          </a:p>
        </p:txBody>
      </p:sp>
      <p:sp>
        <p:nvSpPr>
          <p:cNvPr id="7" name="Rectangle 6"/>
          <p:cNvSpPr/>
          <p:nvPr/>
        </p:nvSpPr>
        <p:spPr bwMode="auto">
          <a:xfrm>
            <a:off x="3275856" y="4527122"/>
            <a:ext cx="2376264" cy="7200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Arial" charset="0"/>
                <a:ea typeface="ＭＳ Ｐゴシック" pitchFamily="1" charset="-128"/>
              </a:rPr>
              <a:t>Regulatory Impact Assessment</a:t>
            </a:r>
          </a:p>
        </p:txBody>
      </p:sp>
      <p:sp>
        <p:nvSpPr>
          <p:cNvPr id="8" name="Rectangle 7"/>
          <p:cNvSpPr/>
          <p:nvPr/>
        </p:nvSpPr>
        <p:spPr bwMode="auto">
          <a:xfrm>
            <a:off x="3275856" y="5589240"/>
            <a:ext cx="2376264" cy="7200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Arial" charset="0"/>
                <a:ea typeface="ＭＳ Ｐゴシック" pitchFamily="1" charset="-128"/>
              </a:rPr>
              <a:t>Regulatory scheme</a:t>
            </a:r>
          </a:p>
        </p:txBody>
      </p:sp>
      <p:sp>
        <p:nvSpPr>
          <p:cNvPr id="9" name="Rectangle 8"/>
          <p:cNvSpPr/>
          <p:nvPr/>
        </p:nvSpPr>
        <p:spPr bwMode="auto">
          <a:xfrm>
            <a:off x="3275856" y="1340768"/>
            <a:ext cx="2376264" cy="7200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Arial" charset="0"/>
                <a:ea typeface="ＭＳ Ｐゴシック" pitchFamily="1" charset="-128"/>
              </a:rPr>
              <a:t>Product List</a:t>
            </a:r>
          </a:p>
        </p:txBody>
      </p:sp>
      <p:sp>
        <p:nvSpPr>
          <p:cNvPr id="10" name="Rectangle 9"/>
          <p:cNvSpPr/>
          <p:nvPr/>
        </p:nvSpPr>
        <p:spPr bwMode="auto">
          <a:xfrm>
            <a:off x="3275856" y="3465004"/>
            <a:ext cx="2376264" cy="7200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Arial" charset="0"/>
                <a:ea typeface="ＭＳ Ｐゴシック" pitchFamily="1" charset="-128"/>
              </a:rPr>
              <a:t>Decision</a:t>
            </a:r>
            <a:r>
              <a:rPr kumimoji="0" lang="en-AU" sz="1800" b="0" i="0" u="none" strike="noStrike" cap="none" normalizeH="0" dirty="0" smtClean="0">
                <a:ln>
                  <a:noFill/>
                </a:ln>
                <a:solidFill>
                  <a:schemeClr val="tx1"/>
                </a:solidFill>
                <a:effectLst/>
                <a:latin typeface="Arial" charset="0"/>
                <a:ea typeface="ＭＳ Ｐゴシック" pitchFamily="1" charset="-128"/>
              </a:rPr>
              <a:t> on preferred approach</a:t>
            </a:r>
            <a:endParaRPr kumimoji="0" lang="en-AU" sz="18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27" name="Rectangle 26"/>
          <p:cNvSpPr/>
          <p:nvPr/>
        </p:nvSpPr>
        <p:spPr bwMode="auto">
          <a:xfrm>
            <a:off x="539552" y="5589240"/>
            <a:ext cx="2376264" cy="7200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Arial" charset="0"/>
                <a:ea typeface="ＭＳ Ｐゴシック" pitchFamily="1" charset="-128"/>
              </a:rPr>
              <a:t>Voluntary scheme</a:t>
            </a:r>
          </a:p>
        </p:txBody>
      </p:sp>
      <p:cxnSp>
        <p:nvCxnSpPr>
          <p:cNvPr id="35" name="Straight Arrow Connector 34"/>
          <p:cNvCxnSpPr>
            <a:stCxn id="10" idx="2"/>
            <a:endCxn id="7" idx="0"/>
          </p:cNvCxnSpPr>
          <p:nvPr/>
        </p:nvCxnSpPr>
        <p:spPr bwMode="auto">
          <a:xfrm>
            <a:off x="4463988" y="4185084"/>
            <a:ext cx="0" cy="3420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Rectangle 35"/>
          <p:cNvSpPr/>
          <p:nvPr/>
        </p:nvSpPr>
        <p:spPr bwMode="auto">
          <a:xfrm>
            <a:off x="6012160" y="5589240"/>
            <a:ext cx="2376264" cy="7200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Arial" charset="0"/>
                <a:ea typeface="ＭＳ Ｐゴシック" pitchFamily="1" charset="-128"/>
              </a:rPr>
              <a:t>No scheme</a:t>
            </a:r>
          </a:p>
        </p:txBody>
      </p:sp>
      <p:cxnSp>
        <p:nvCxnSpPr>
          <p:cNvPr id="41" name="Straight Arrow Connector 40"/>
          <p:cNvCxnSpPr>
            <a:stCxn id="7" idx="2"/>
            <a:endCxn id="8" idx="0"/>
          </p:cNvCxnSpPr>
          <p:nvPr/>
        </p:nvCxnSpPr>
        <p:spPr bwMode="auto">
          <a:xfrm>
            <a:off x="4463988" y="5247202"/>
            <a:ext cx="0" cy="3420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9" name="Straight Arrow Connector 48"/>
          <p:cNvCxnSpPr>
            <a:stCxn id="6" idx="2"/>
            <a:endCxn id="10" idx="0"/>
          </p:cNvCxnSpPr>
          <p:nvPr/>
        </p:nvCxnSpPr>
        <p:spPr bwMode="auto">
          <a:xfrm>
            <a:off x="4463988" y="3122966"/>
            <a:ext cx="0" cy="3420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1" name="Straight Arrow Connector 50"/>
          <p:cNvCxnSpPr>
            <a:stCxn id="9" idx="2"/>
            <a:endCxn id="6" idx="0"/>
          </p:cNvCxnSpPr>
          <p:nvPr/>
        </p:nvCxnSpPr>
        <p:spPr bwMode="auto">
          <a:xfrm>
            <a:off x="4463988" y="2060848"/>
            <a:ext cx="0" cy="3420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Elbow Connector 90"/>
          <p:cNvCxnSpPr>
            <a:stCxn id="10" idx="2"/>
            <a:endCxn id="27" idx="0"/>
          </p:cNvCxnSpPr>
          <p:nvPr/>
        </p:nvCxnSpPr>
        <p:spPr bwMode="auto">
          <a:xfrm rot="5400000">
            <a:off x="2393758" y="3519010"/>
            <a:ext cx="1404156" cy="2736304"/>
          </a:xfrm>
          <a:prstGeom prst="bentConnector3">
            <a:avLst>
              <a:gd name="adj1" fmla="val 12013"/>
            </a:avLst>
          </a:prstGeom>
          <a:solidFill>
            <a:schemeClr val="accent1"/>
          </a:solidFill>
          <a:ln w="9525" cap="flat" cmpd="sng" algn="ctr">
            <a:solidFill>
              <a:schemeClr val="tx1"/>
            </a:solidFill>
            <a:prstDash val="solid"/>
            <a:round/>
            <a:headEnd type="none" w="med" len="med"/>
            <a:tailEnd type="arrow"/>
          </a:ln>
          <a:effectLst/>
        </p:spPr>
      </p:cxnSp>
      <p:cxnSp>
        <p:nvCxnSpPr>
          <p:cNvPr id="93" name="Shape 92"/>
          <p:cNvCxnSpPr>
            <a:stCxn id="10" idx="2"/>
            <a:endCxn id="36" idx="0"/>
          </p:cNvCxnSpPr>
          <p:nvPr/>
        </p:nvCxnSpPr>
        <p:spPr bwMode="auto">
          <a:xfrm rot="16200000" flipH="1">
            <a:off x="5130062" y="3519010"/>
            <a:ext cx="1404156" cy="2736304"/>
          </a:xfrm>
          <a:prstGeom prst="bentConnector3">
            <a:avLst>
              <a:gd name="adj1" fmla="val 12013"/>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6985000" cy="846137"/>
          </a:xfrm>
        </p:spPr>
        <p:txBody>
          <a:bodyPr/>
          <a:lstStyle/>
          <a:p>
            <a:r>
              <a:rPr lang="en-AU" dirty="0" smtClean="0"/>
              <a:t>Product Stewardship for end-of-life tyres</a:t>
            </a:r>
            <a:endParaRPr lang="en-AU" dirty="0"/>
          </a:p>
        </p:txBody>
      </p:sp>
      <p:sp>
        <p:nvSpPr>
          <p:cNvPr id="16" name="Rectangle 15"/>
          <p:cNvSpPr/>
          <p:nvPr/>
        </p:nvSpPr>
        <p:spPr>
          <a:xfrm>
            <a:off x="467544" y="1700808"/>
            <a:ext cx="8064896" cy="3785652"/>
          </a:xfrm>
          <a:prstGeom prst="rect">
            <a:avLst/>
          </a:prstGeom>
        </p:spPr>
        <p:txBody>
          <a:bodyPr wrap="square">
            <a:spAutoFit/>
          </a:bodyPr>
          <a:lstStyle/>
          <a:p>
            <a:pPr marL="533400" indent="-533400" eaLnBrk="0" hangingPunct="0">
              <a:lnSpc>
                <a:spcPts val="2400"/>
              </a:lnSpc>
              <a:spcBef>
                <a:spcPts val="0"/>
              </a:spcBef>
              <a:spcAft>
                <a:spcPts val="1200"/>
              </a:spcAft>
              <a:buClr>
                <a:srgbClr val="77A3D5"/>
              </a:buClr>
              <a:buSzPct val="120000"/>
              <a:buFont typeface="Wingdings" pitchFamily="2" charset="2"/>
              <a:buChar char="n"/>
            </a:pPr>
            <a:r>
              <a:rPr lang="en-AU" sz="2200" dirty="0" smtClean="0">
                <a:solidFill>
                  <a:srgbClr val="000000"/>
                </a:solidFill>
                <a:latin typeface="+mn-lt"/>
                <a:ea typeface="+mn-ea"/>
              </a:rPr>
              <a:t>Industry-government working group has developed a voluntary industry-led tyre product stewardship scheme</a:t>
            </a:r>
          </a:p>
          <a:p>
            <a:pPr marL="533400" indent="-533400" eaLnBrk="0" hangingPunct="0">
              <a:lnSpc>
                <a:spcPts val="2400"/>
              </a:lnSpc>
              <a:spcBef>
                <a:spcPts val="0"/>
              </a:spcBef>
              <a:spcAft>
                <a:spcPts val="1200"/>
              </a:spcAft>
              <a:buClr>
                <a:srgbClr val="77A3D5"/>
              </a:buClr>
              <a:buSzPct val="120000"/>
              <a:buFont typeface="Wingdings" pitchFamily="2" charset="2"/>
              <a:buChar char="n"/>
            </a:pPr>
            <a:r>
              <a:rPr lang="en-AU" sz="2200" dirty="0" smtClean="0">
                <a:solidFill>
                  <a:srgbClr val="000000"/>
                </a:solidFill>
                <a:latin typeface="+mn-lt"/>
                <a:ea typeface="+mn-ea"/>
              </a:rPr>
              <a:t>Aims to increase tyre recycling and develop Australia’s tyre recycling industry and markets for tyre-derived products</a:t>
            </a:r>
          </a:p>
          <a:p>
            <a:pPr marL="533400" indent="-533400" eaLnBrk="0" hangingPunct="0">
              <a:lnSpc>
                <a:spcPts val="2400"/>
              </a:lnSpc>
              <a:spcBef>
                <a:spcPts val="0"/>
              </a:spcBef>
              <a:spcAft>
                <a:spcPts val="1200"/>
              </a:spcAft>
              <a:buClr>
                <a:srgbClr val="77A3D5"/>
              </a:buClr>
              <a:buSzPct val="120000"/>
              <a:buFont typeface="Wingdings" pitchFamily="2" charset="2"/>
              <a:buChar char="n"/>
            </a:pPr>
            <a:r>
              <a:rPr lang="en-AU" sz="2200" dirty="0" smtClean="0">
                <a:solidFill>
                  <a:srgbClr val="000000"/>
                </a:solidFill>
                <a:latin typeface="+mn-lt"/>
                <a:ea typeface="+mn-ea"/>
              </a:rPr>
              <a:t>Guidelines for the scheme have recently been completed following a consultation process</a:t>
            </a:r>
          </a:p>
          <a:p>
            <a:pPr marL="533400" indent="-533400" eaLnBrk="0" hangingPunct="0">
              <a:lnSpc>
                <a:spcPts val="2400"/>
              </a:lnSpc>
              <a:spcBef>
                <a:spcPts val="0"/>
              </a:spcBef>
              <a:spcAft>
                <a:spcPts val="1200"/>
              </a:spcAft>
              <a:buClr>
                <a:srgbClr val="77A3D5"/>
              </a:buClr>
              <a:buSzPct val="120000"/>
              <a:buFont typeface="Wingdings" pitchFamily="2" charset="2"/>
              <a:buChar char="n"/>
            </a:pPr>
            <a:r>
              <a:rPr lang="en-AU" sz="2200" dirty="0" smtClean="0">
                <a:solidFill>
                  <a:srgbClr val="000000"/>
                </a:solidFill>
                <a:latin typeface="+mn-lt"/>
                <a:ea typeface="+mn-ea"/>
              </a:rPr>
              <a:t>Next step for the tyre industry - establishment of a company called Tyre Stewardship Australia to implement and administer the scheme</a:t>
            </a:r>
          </a:p>
          <a:p>
            <a:pPr marL="533400" lvl="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latin typeface="+mn-lt"/>
                <a:ea typeface="+mn-ea"/>
              </a:rPr>
              <a:t>Scheme is expected to commence in early 2013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6985000" cy="846137"/>
          </a:xfrm>
        </p:spPr>
        <p:txBody>
          <a:bodyPr/>
          <a:lstStyle/>
          <a:p>
            <a:r>
              <a:rPr lang="en-AU" dirty="0" smtClean="0"/>
              <a:t>Product Stewardship for end-of-life tyres</a:t>
            </a:r>
            <a:endParaRPr lang="en-AU" dirty="0"/>
          </a:p>
        </p:txBody>
      </p:sp>
      <p:sp>
        <p:nvSpPr>
          <p:cNvPr id="16" name="Rectangle 15"/>
          <p:cNvSpPr/>
          <p:nvPr/>
        </p:nvSpPr>
        <p:spPr>
          <a:xfrm>
            <a:off x="467544" y="1700808"/>
            <a:ext cx="8064896" cy="3939540"/>
          </a:xfrm>
          <a:prstGeom prst="rect">
            <a:avLst/>
          </a:prstGeom>
        </p:spPr>
        <p:txBody>
          <a:bodyPr wrap="square">
            <a:spAutoFit/>
          </a:bodyPr>
          <a:lstStyle/>
          <a:p>
            <a:pPr marL="53340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latin typeface="+mn-lt"/>
                <a:ea typeface="+mn-ea"/>
              </a:rPr>
              <a:t>Approximately 800 000 end-of-life vehicles per annum which equates to around four million end-of-life tyres entering the waste stream </a:t>
            </a:r>
          </a:p>
          <a:p>
            <a:pPr marL="533400" indent="-533400" eaLnBrk="0" hangingPunct="0">
              <a:lnSpc>
                <a:spcPts val="2400"/>
              </a:lnSpc>
              <a:spcBef>
                <a:spcPts val="0"/>
              </a:spcBef>
              <a:spcAft>
                <a:spcPts val="1200"/>
              </a:spcAft>
              <a:buClr>
                <a:srgbClr val="77A3D5"/>
              </a:buClr>
              <a:buSzPct val="120000"/>
              <a:buFont typeface="Wingdings" pitchFamily="2" charset="2"/>
              <a:buChar char="n"/>
            </a:pPr>
            <a:r>
              <a:rPr lang="en-AU" sz="2200" dirty="0" smtClean="0">
                <a:solidFill>
                  <a:srgbClr val="000000"/>
                </a:solidFill>
                <a:latin typeface="+mn-lt"/>
                <a:ea typeface="+mn-ea"/>
              </a:rPr>
              <a:t>Scheme aims to increase tyre recycling and develop Australia’s tyre recycling industry and markets for tyre derived products</a:t>
            </a:r>
          </a:p>
          <a:p>
            <a:pPr marL="533400" indent="-533400" eaLnBrk="0" hangingPunct="0">
              <a:lnSpc>
                <a:spcPts val="2400"/>
              </a:lnSpc>
              <a:spcBef>
                <a:spcPts val="0"/>
              </a:spcBef>
              <a:spcAft>
                <a:spcPts val="1200"/>
              </a:spcAft>
              <a:buClr>
                <a:srgbClr val="77A3D5"/>
              </a:buClr>
              <a:buSzPct val="120000"/>
              <a:buFont typeface="Wingdings" pitchFamily="2" charset="2"/>
              <a:buChar char="n"/>
            </a:pPr>
            <a:r>
              <a:rPr lang="en-AU" sz="2200" dirty="0" smtClean="0">
                <a:solidFill>
                  <a:srgbClr val="000000"/>
                </a:solidFill>
                <a:latin typeface="+mn-lt"/>
                <a:ea typeface="+mn-ea"/>
              </a:rPr>
              <a:t>Scheme is committed to achieving the highest value end use possible for tyres </a:t>
            </a:r>
          </a:p>
          <a:p>
            <a:pPr marL="53340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latin typeface="+mn-lt"/>
                <a:ea typeface="+mn-ea"/>
              </a:rPr>
              <a:t>Potential for Tyre </a:t>
            </a:r>
            <a:r>
              <a:rPr lang="en-AU" sz="2200" dirty="0" smtClean="0">
                <a:solidFill>
                  <a:srgbClr val="000000"/>
                </a:solidFill>
                <a:latin typeface="+mn-lt"/>
                <a:ea typeface="+mn-ea"/>
              </a:rPr>
              <a:t>Stewardship Australia to work with </a:t>
            </a:r>
            <a:r>
              <a:rPr lang="en-AU" sz="2200" dirty="0" smtClean="0">
                <a:solidFill>
                  <a:srgbClr val="000000"/>
                </a:solidFill>
                <a:latin typeface="+mn-lt"/>
                <a:ea typeface="+mn-ea"/>
              </a:rPr>
              <a:t>automotive recyclers </a:t>
            </a:r>
            <a:r>
              <a:rPr lang="en-AU" sz="2200" dirty="0" smtClean="0">
                <a:solidFill>
                  <a:srgbClr val="000000"/>
                </a:solidFill>
                <a:latin typeface="+mn-lt"/>
                <a:ea typeface="+mn-ea"/>
              </a:rPr>
              <a:t>to determine a pathway for participating in the scheme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6985000" cy="846137"/>
          </a:xfrm>
        </p:spPr>
        <p:txBody>
          <a:bodyPr/>
          <a:lstStyle/>
          <a:p>
            <a:r>
              <a:rPr lang="en-AU" dirty="0" smtClean="0"/>
              <a:t>Product Stewardship for Oil (PSO) scheme</a:t>
            </a:r>
            <a:endParaRPr lang="en-AU" dirty="0"/>
          </a:p>
        </p:txBody>
      </p:sp>
      <p:sp>
        <p:nvSpPr>
          <p:cNvPr id="16" name="Rectangle 15"/>
          <p:cNvSpPr/>
          <p:nvPr/>
        </p:nvSpPr>
        <p:spPr>
          <a:xfrm>
            <a:off x="467544" y="1700808"/>
            <a:ext cx="8064896" cy="4708981"/>
          </a:xfrm>
          <a:prstGeom prst="rect">
            <a:avLst/>
          </a:prstGeom>
        </p:spPr>
        <p:txBody>
          <a:bodyPr wrap="square">
            <a:spAutoFit/>
          </a:bodyPr>
          <a:lstStyle/>
          <a:p>
            <a:pPr marL="53340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latin typeface="+mn-lt"/>
                <a:ea typeface="+mn-ea"/>
              </a:rPr>
              <a:t>The objects of </a:t>
            </a:r>
            <a:r>
              <a:rPr lang="en-AU" sz="2200" i="1" dirty="0" smtClean="0">
                <a:solidFill>
                  <a:srgbClr val="000000"/>
                </a:solidFill>
                <a:latin typeface="+mn-lt"/>
                <a:ea typeface="+mn-ea"/>
              </a:rPr>
              <a:t>Product </a:t>
            </a:r>
            <a:r>
              <a:rPr lang="en-AU" sz="2200" i="1" dirty="0" smtClean="0">
                <a:solidFill>
                  <a:srgbClr val="000000"/>
                </a:solidFill>
                <a:latin typeface="+mn-lt"/>
                <a:ea typeface="+mn-ea"/>
              </a:rPr>
              <a:t>Stewardship (Oil) Act 2000</a:t>
            </a:r>
            <a:r>
              <a:rPr lang="en-AU" sz="2200" dirty="0" smtClean="0">
                <a:solidFill>
                  <a:srgbClr val="000000"/>
                </a:solidFill>
                <a:latin typeface="+mn-lt"/>
                <a:ea typeface="+mn-ea"/>
              </a:rPr>
              <a:t> </a:t>
            </a:r>
            <a:r>
              <a:rPr lang="en-AU" sz="2200" dirty="0" smtClean="0">
                <a:solidFill>
                  <a:srgbClr val="000000"/>
                </a:solidFill>
                <a:latin typeface="+mn-lt"/>
                <a:ea typeface="+mn-ea"/>
              </a:rPr>
              <a:t>are to:</a:t>
            </a:r>
            <a:endParaRPr lang="en-AU" sz="2200" dirty="0" smtClean="0">
              <a:solidFill>
                <a:srgbClr val="000000"/>
              </a:solidFill>
              <a:latin typeface="+mn-lt"/>
              <a:ea typeface="+mn-ea"/>
            </a:endParaRPr>
          </a:p>
          <a:p>
            <a:pPr marL="990600" lvl="1" indent="-533400" eaLnBrk="0" hangingPunct="0">
              <a:lnSpc>
                <a:spcPts val="2400"/>
              </a:lnSpc>
              <a:spcAft>
                <a:spcPts val="1200"/>
              </a:spcAft>
              <a:buClr>
                <a:srgbClr val="77A3D5"/>
              </a:buClr>
              <a:buSzPct val="120000"/>
              <a:buFont typeface="Wingdings" pitchFamily="2" charset="2"/>
              <a:buChar char="§"/>
            </a:pPr>
            <a:r>
              <a:rPr lang="en-AU" sz="2200" dirty="0" smtClean="0">
                <a:solidFill>
                  <a:srgbClr val="000000"/>
                </a:solidFill>
                <a:latin typeface="+mn-lt"/>
                <a:ea typeface="+mn-ea"/>
              </a:rPr>
              <a:t>develop </a:t>
            </a:r>
            <a:r>
              <a:rPr lang="en-AU" sz="2200" dirty="0" smtClean="0">
                <a:solidFill>
                  <a:srgbClr val="000000"/>
                </a:solidFill>
                <a:latin typeface="+mn-lt"/>
                <a:ea typeface="+mn-ea"/>
              </a:rPr>
              <a:t>a product stewardship arrangement for </a:t>
            </a:r>
            <a:r>
              <a:rPr lang="en-AU" sz="2200" dirty="0" smtClean="0">
                <a:solidFill>
                  <a:srgbClr val="000000"/>
                </a:solidFill>
                <a:latin typeface="+mn-lt"/>
                <a:ea typeface="+mn-ea"/>
              </a:rPr>
              <a:t>used oil</a:t>
            </a:r>
            <a:endParaRPr lang="en-AU" sz="2200" dirty="0" smtClean="0">
              <a:solidFill>
                <a:srgbClr val="000000"/>
              </a:solidFill>
              <a:latin typeface="+mn-lt"/>
              <a:ea typeface="+mn-ea"/>
            </a:endParaRPr>
          </a:p>
          <a:p>
            <a:pPr marL="990600" lvl="1" indent="-533400" eaLnBrk="0" hangingPunct="0">
              <a:lnSpc>
                <a:spcPts val="2400"/>
              </a:lnSpc>
              <a:spcAft>
                <a:spcPts val="1200"/>
              </a:spcAft>
              <a:buClr>
                <a:srgbClr val="77A3D5"/>
              </a:buClr>
              <a:buSzPct val="120000"/>
              <a:buFont typeface="Wingdings" pitchFamily="2" charset="2"/>
              <a:buChar char="§"/>
            </a:pPr>
            <a:r>
              <a:rPr lang="en-AU" sz="2200" dirty="0" smtClean="0">
                <a:solidFill>
                  <a:srgbClr val="000000"/>
                </a:solidFill>
                <a:latin typeface="+mn-lt"/>
                <a:ea typeface="+mn-ea"/>
              </a:rPr>
              <a:t>ensure </a:t>
            </a:r>
            <a:r>
              <a:rPr lang="en-AU" sz="2200" dirty="0" smtClean="0">
                <a:solidFill>
                  <a:srgbClr val="000000"/>
                </a:solidFill>
                <a:latin typeface="+mn-lt"/>
                <a:ea typeface="+mn-ea"/>
              </a:rPr>
              <a:t>the environmentally sustainable </a:t>
            </a:r>
            <a:r>
              <a:rPr lang="en-AU" sz="2200" dirty="0" smtClean="0">
                <a:solidFill>
                  <a:srgbClr val="000000"/>
                </a:solidFill>
                <a:latin typeface="+mn-lt"/>
                <a:ea typeface="+mn-ea"/>
              </a:rPr>
              <a:t>management</a:t>
            </a:r>
            <a:r>
              <a:rPr lang="en-AU" sz="2200" dirty="0" smtClean="0">
                <a:solidFill>
                  <a:srgbClr val="000000"/>
                </a:solidFill>
                <a:latin typeface="+mn-lt"/>
                <a:ea typeface="+mn-ea"/>
              </a:rPr>
              <a:t>, re-refining and reuse of used oil </a:t>
            </a:r>
          </a:p>
          <a:p>
            <a:pPr marL="990600" lvl="1" indent="-533400" eaLnBrk="0" hangingPunct="0">
              <a:lnSpc>
                <a:spcPts val="2400"/>
              </a:lnSpc>
              <a:spcAft>
                <a:spcPts val="1200"/>
              </a:spcAft>
              <a:buClr>
                <a:srgbClr val="77A3D5"/>
              </a:buClr>
              <a:buSzPct val="120000"/>
              <a:buFont typeface="Wingdings" pitchFamily="2" charset="2"/>
              <a:buChar char="§"/>
            </a:pPr>
            <a:r>
              <a:rPr lang="en-AU" sz="2200" dirty="0" smtClean="0">
                <a:solidFill>
                  <a:srgbClr val="000000"/>
                </a:solidFill>
                <a:latin typeface="+mn-lt"/>
                <a:ea typeface="+mn-ea"/>
              </a:rPr>
              <a:t>support </a:t>
            </a:r>
            <a:r>
              <a:rPr lang="en-AU" sz="2200" dirty="0" smtClean="0">
                <a:solidFill>
                  <a:srgbClr val="000000"/>
                </a:solidFill>
                <a:latin typeface="+mn-lt"/>
                <a:ea typeface="+mn-ea"/>
              </a:rPr>
              <a:t>economic recycling options for used oil.</a:t>
            </a:r>
          </a:p>
          <a:p>
            <a:pPr marL="53340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latin typeface="+mn-lt"/>
                <a:ea typeface="+mn-ea"/>
              </a:rPr>
              <a:t>Provides </a:t>
            </a:r>
            <a:r>
              <a:rPr lang="en-AU" sz="2200" dirty="0" smtClean="0">
                <a:solidFill>
                  <a:srgbClr val="000000"/>
                </a:solidFill>
                <a:latin typeface="+mn-lt"/>
                <a:ea typeface="+mn-ea"/>
              </a:rPr>
              <a:t>incentives to encourage the recycling of </a:t>
            </a:r>
            <a:r>
              <a:rPr lang="en-AU" sz="2200" dirty="0" smtClean="0">
                <a:solidFill>
                  <a:srgbClr val="000000"/>
                </a:solidFill>
                <a:latin typeface="+mn-lt"/>
                <a:ea typeface="+mn-ea"/>
              </a:rPr>
              <a:t>motor </a:t>
            </a:r>
            <a:r>
              <a:rPr lang="en-AU" sz="2200" dirty="0" smtClean="0">
                <a:solidFill>
                  <a:srgbClr val="000000"/>
                </a:solidFill>
                <a:latin typeface="+mn-lt"/>
                <a:ea typeface="+mn-ea"/>
              </a:rPr>
              <a:t>oil and other petroleum based oils.</a:t>
            </a:r>
          </a:p>
          <a:p>
            <a:pPr marL="53340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latin typeface="+mn-lt"/>
                <a:ea typeface="+mn-ea"/>
              </a:rPr>
              <a:t>Importers pay a </a:t>
            </a:r>
            <a:r>
              <a:rPr lang="en-AU" sz="2200" dirty="0" smtClean="0">
                <a:solidFill>
                  <a:srgbClr val="000000"/>
                </a:solidFill>
                <a:latin typeface="+mn-lt"/>
                <a:ea typeface="+mn-ea"/>
              </a:rPr>
              <a:t>levy of 5.449 cents </a:t>
            </a:r>
            <a:r>
              <a:rPr lang="en-AU" sz="2200" dirty="0" smtClean="0">
                <a:solidFill>
                  <a:srgbClr val="000000"/>
                </a:solidFill>
                <a:latin typeface="+mn-lt"/>
                <a:ea typeface="+mn-ea"/>
              </a:rPr>
              <a:t>and oil </a:t>
            </a:r>
            <a:r>
              <a:rPr lang="en-AU" sz="2200" dirty="0" smtClean="0">
                <a:solidFill>
                  <a:srgbClr val="000000"/>
                </a:solidFill>
                <a:latin typeface="+mn-lt"/>
                <a:ea typeface="+mn-ea"/>
              </a:rPr>
              <a:t>recyclers receive benefits of between 3 cents and </a:t>
            </a:r>
            <a:r>
              <a:rPr lang="en-AU" sz="2200" dirty="0" smtClean="0">
                <a:solidFill>
                  <a:srgbClr val="000000"/>
                </a:solidFill>
                <a:latin typeface="+mn-lt"/>
                <a:ea typeface="+mn-ea"/>
              </a:rPr>
              <a:t>50 </a:t>
            </a:r>
            <a:r>
              <a:rPr lang="en-AU" sz="2200" dirty="0" smtClean="0">
                <a:solidFill>
                  <a:srgbClr val="000000"/>
                </a:solidFill>
                <a:latin typeface="+mn-lt"/>
                <a:ea typeface="+mn-ea"/>
              </a:rPr>
              <a:t>cents per litre of recycled oil</a:t>
            </a:r>
            <a:r>
              <a:rPr lang="en-AU" sz="2200" dirty="0" smtClean="0">
                <a:solidFill>
                  <a:srgbClr val="000000"/>
                </a:solidFill>
                <a:latin typeface="+mn-lt"/>
                <a:ea typeface="+mn-ea"/>
              </a:rPr>
              <a:t>.</a:t>
            </a:r>
          </a:p>
          <a:p>
            <a:pPr marL="533400" indent="-533400" eaLnBrk="0" hangingPunct="0">
              <a:lnSpc>
                <a:spcPts val="2400"/>
              </a:lnSpc>
              <a:spcAft>
                <a:spcPts val="1200"/>
              </a:spcAft>
              <a:buClr>
                <a:srgbClr val="77A3D5"/>
              </a:buClr>
              <a:buSzPct val="120000"/>
              <a:buFont typeface="Wingdings" pitchFamily="2" charset="2"/>
              <a:buChar char="n"/>
            </a:pPr>
            <a:endParaRPr lang="en-AU" sz="2200" dirty="0" smtClean="0">
              <a:solidFill>
                <a:srgbClr val="000000"/>
              </a:solidFill>
              <a:latin typeface="+mn-lt"/>
              <a:ea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6985000" cy="846137"/>
          </a:xfrm>
        </p:spPr>
        <p:txBody>
          <a:bodyPr/>
          <a:lstStyle/>
          <a:p>
            <a:r>
              <a:rPr lang="en-AU" dirty="0" smtClean="0"/>
              <a:t>Product Stewardship for Oil (PSO) scheme</a:t>
            </a:r>
            <a:endParaRPr lang="en-AU" dirty="0"/>
          </a:p>
        </p:txBody>
      </p:sp>
      <p:sp>
        <p:nvSpPr>
          <p:cNvPr id="16" name="Rectangle 15"/>
          <p:cNvSpPr/>
          <p:nvPr/>
        </p:nvSpPr>
        <p:spPr>
          <a:xfrm>
            <a:off x="467544" y="1700808"/>
            <a:ext cx="8064896" cy="2554545"/>
          </a:xfrm>
          <a:prstGeom prst="rect">
            <a:avLst/>
          </a:prstGeom>
        </p:spPr>
        <p:txBody>
          <a:bodyPr wrap="square">
            <a:spAutoFit/>
          </a:bodyPr>
          <a:lstStyle/>
          <a:p>
            <a:pPr marL="53340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latin typeface="+mn-lt"/>
                <a:ea typeface="+mn-ea"/>
              </a:rPr>
              <a:t>Used motor oil is </a:t>
            </a:r>
            <a:r>
              <a:rPr lang="en-AU" sz="2200" dirty="0" smtClean="0">
                <a:solidFill>
                  <a:srgbClr val="000000"/>
                </a:solidFill>
                <a:latin typeface="+mn-lt"/>
                <a:ea typeface="+mn-ea"/>
              </a:rPr>
              <a:t>hazardous</a:t>
            </a:r>
          </a:p>
          <a:p>
            <a:pPr marL="53340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rPr>
              <a:t>Used motor oil </a:t>
            </a:r>
            <a:r>
              <a:rPr lang="en-AU" sz="2200" dirty="0" smtClean="0">
                <a:solidFill>
                  <a:srgbClr val="000000"/>
                </a:solidFill>
                <a:latin typeface="+mn-lt"/>
                <a:ea typeface="+mn-ea"/>
              </a:rPr>
              <a:t>can </a:t>
            </a:r>
            <a:r>
              <a:rPr lang="en-AU" sz="2200" dirty="0" smtClean="0">
                <a:solidFill>
                  <a:srgbClr val="000000"/>
                </a:solidFill>
                <a:latin typeface="+mn-lt"/>
                <a:ea typeface="+mn-ea"/>
              </a:rPr>
              <a:t>be </a:t>
            </a:r>
            <a:r>
              <a:rPr lang="en-AU" sz="2200" dirty="0" smtClean="0">
                <a:solidFill>
                  <a:srgbClr val="000000"/>
                </a:solidFill>
                <a:latin typeface="+mn-lt"/>
                <a:ea typeface="+mn-ea"/>
              </a:rPr>
              <a:t>recycled</a:t>
            </a:r>
          </a:p>
          <a:p>
            <a:pPr marL="53340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latin typeface="+mn-lt"/>
                <a:ea typeface="+mn-ea"/>
              </a:rPr>
              <a:t>Recovering used oil from end-of-life vehicles best practice</a:t>
            </a:r>
          </a:p>
          <a:p>
            <a:pPr marL="53340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latin typeface="+mn-lt"/>
                <a:ea typeface="+mn-ea"/>
              </a:rPr>
              <a:t>November 2003 Waste Oil Management Best Practice Guide</a:t>
            </a:r>
          </a:p>
          <a:p>
            <a:pPr marL="53340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latin typeface="+mn-lt"/>
                <a:ea typeface="+mn-ea"/>
              </a:rPr>
              <a:t>Happy to discuss with industry ways to increase recycling</a:t>
            </a:r>
            <a:endParaRPr lang="en-AU" sz="2200" dirty="0" smtClean="0">
              <a:solidFill>
                <a:srgbClr val="000000"/>
              </a:solidFill>
              <a:latin typeface="+mn-lt"/>
              <a:ea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48680"/>
            <a:ext cx="6985000" cy="846137"/>
          </a:xfrm>
        </p:spPr>
        <p:txBody>
          <a:bodyPr/>
          <a:lstStyle/>
          <a:p>
            <a:r>
              <a:rPr lang="en-AU" dirty="0" smtClean="0">
                <a:cs typeface="Calibri" pitchFamily="34" charset="0"/>
              </a:rPr>
              <a:t>Overview</a:t>
            </a:r>
            <a:endParaRPr lang="en-AU" dirty="0">
              <a:cs typeface="Calibri" pitchFamily="34" charset="0"/>
            </a:endParaRPr>
          </a:p>
        </p:txBody>
      </p:sp>
      <p:sp>
        <p:nvSpPr>
          <p:cNvPr id="3" name="Content Placeholder 2"/>
          <p:cNvSpPr>
            <a:spLocks noGrp="1"/>
          </p:cNvSpPr>
          <p:nvPr>
            <p:ph idx="1"/>
          </p:nvPr>
        </p:nvSpPr>
        <p:spPr>
          <a:xfrm>
            <a:off x="1115616" y="1700808"/>
            <a:ext cx="7704856" cy="4464496"/>
          </a:xfrm>
        </p:spPr>
        <p:txBody>
          <a:bodyPr/>
          <a:lstStyle/>
          <a:p>
            <a:pPr marL="533400" indent="-533400">
              <a:buNone/>
            </a:pPr>
            <a:endParaRPr lang="en-AU" i="1" dirty="0" smtClean="0"/>
          </a:p>
          <a:p>
            <a:pPr marL="533400" indent="-533400">
              <a:lnSpc>
                <a:spcPct val="100000"/>
              </a:lnSpc>
              <a:spcBef>
                <a:spcPts val="0"/>
              </a:spcBef>
              <a:spcAft>
                <a:spcPts val="1000"/>
              </a:spcAft>
            </a:pPr>
            <a:r>
              <a:rPr lang="en-AU" dirty="0" smtClean="0"/>
              <a:t>Product Stewardship Act 2011</a:t>
            </a:r>
            <a:endParaRPr lang="en-AU" i="1" dirty="0" smtClean="0"/>
          </a:p>
          <a:p>
            <a:pPr marL="533400" indent="-533400">
              <a:lnSpc>
                <a:spcPct val="100000"/>
              </a:lnSpc>
              <a:spcBef>
                <a:spcPts val="0"/>
              </a:spcBef>
              <a:spcAft>
                <a:spcPts val="1000"/>
              </a:spcAft>
            </a:pPr>
            <a:r>
              <a:rPr lang="en-AU" dirty="0" smtClean="0"/>
              <a:t>Voluntary product stewardship </a:t>
            </a:r>
          </a:p>
          <a:p>
            <a:pPr marL="533400" indent="-533400">
              <a:lnSpc>
                <a:spcPct val="100000"/>
              </a:lnSpc>
              <a:spcBef>
                <a:spcPts val="0"/>
              </a:spcBef>
              <a:spcAft>
                <a:spcPts val="1000"/>
              </a:spcAft>
            </a:pPr>
            <a:r>
              <a:rPr lang="en-AU" dirty="0" smtClean="0"/>
              <a:t>Product list</a:t>
            </a:r>
          </a:p>
          <a:p>
            <a:pPr marL="533400" indent="-533400">
              <a:lnSpc>
                <a:spcPct val="100000"/>
              </a:lnSpc>
              <a:spcBef>
                <a:spcPts val="0"/>
              </a:spcBef>
              <a:spcAft>
                <a:spcPts val="1000"/>
              </a:spcAft>
            </a:pPr>
            <a:r>
              <a:rPr lang="en-AU" dirty="0" smtClean="0"/>
              <a:t>Product Stewardship Advisory Group </a:t>
            </a:r>
          </a:p>
          <a:p>
            <a:pPr marL="533400" indent="-533400">
              <a:lnSpc>
                <a:spcPct val="100000"/>
              </a:lnSpc>
              <a:spcBef>
                <a:spcPts val="0"/>
              </a:spcBef>
              <a:spcAft>
                <a:spcPts val="1000"/>
              </a:spcAft>
            </a:pPr>
            <a:r>
              <a:rPr lang="en-AU" dirty="0" smtClean="0"/>
              <a:t>Considering new product stewardship </a:t>
            </a:r>
            <a:r>
              <a:rPr lang="en-AU" dirty="0" smtClean="0"/>
              <a:t>schemes</a:t>
            </a:r>
          </a:p>
          <a:p>
            <a:pPr marL="533400" indent="-533400">
              <a:lnSpc>
                <a:spcPct val="100000"/>
              </a:lnSpc>
              <a:spcBef>
                <a:spcPts val="0"/>
              </a:spcBef>
              <a:spcAft>
                <a:spcPts val="1000"/>
              </a:spcAft>
            </a:pPr>
            <a:r>
              <a:rPr lang="en-AU" dirty="0" smtClean="0"/>
              <a:t>End-of-life tyres</a:t>
            </a:r>
          </a:p>
          <a:p>
            <a:pPr marL="533400" indent="-533400">
              <a:lnSpc>
                <a:spcPct val="100000"/>
              </a:lnSpc>
              <a:spcBef>
                <a:spcPts val="0"/>
              </a:spcBef>
              <a:spcAft>
                <a:spcPts val="1000"/>
              </a:spcAft>
            </a:pPr>
            <a:r>
              <a:rPr lang="en-AU" dirty="0" smtClean="0"/>
              <a:t>Used oil</a:t>
            </a:r>
            <a:endParaRPr lang="en-AU" dirty="0" smtClean="0"/>
          </a:p>
          <a:p>
            <a:pPr marL="533400" indent="-533400">
              <a:spcBef>
                <a:spcPts val="600"/>
              </a:spcBef>
              <a:spcAft>
                <a:spcPts val="1200"/>
              </a:spcAft>
              <a:buNone/>
            </a:pPr>
            <a:endParaRPr lang="en-AU" dirty="0" smtClean="0"/>
          </a:p>
          <a:p>
            <a:pPr>
              <a:buNone/>
            </a:pPr>
            <a:endParaRPr lang="en-AU" dirty="0" smtClean="0"/>
          </a:p>
          <a:p>
            <a:pPr>
              <a:buNone/>
            </a:pPr>
            <a:endParaRPr lang="en-AU" dirty="0" smtClean="0"/>
          </a:p>
          <a:p>
            <a:endParaRPr lang="en-AU" i="1" dirty="0" smtClean="0"/>
          </a:p>
          <a:p>
            <a:endParaRPr lang="en-AU" dirty="0" smtClean="0"/>
          </a:p>
          <a:p>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3672408" cy="846137"/>
          </a:xfrm>
        </p:spPr>
        <p:txBody>
          <a:bodyPr/>
          <a:lstStyle/>
          <a:p>
            <a:r>
              <a:rPr lang="en-AU" dirty="0" smtClean="0">
                <a:cs typeface="Calibri" pitchFamily="34" charset="0"/>
              </a:rPr>
              <a:t>FluoroCycle</a:t>
            </a:r>
            <a:endParaRPr lang="en-AU" dirty="0"/>
          </a:p>
        </p:txBody>
      </p:sp>
      <p:sp>
        <p:nvSpPr>
          <p:cNvPr id="16" name="Rectangle 15"/>
          <p:cNvSpPr/>
          <p:nvPr/>
        </p:nvSpPr>
        <p:spPr>
          <a:xfrm>
            <a:off x="467544" y="1700808"/>
            <a:ext cx="8064896" cy="4708981"/>
          </a:xfrm>
          <a:prstGeom prst="rect">
            <a:avLst/>
          </a:prstGeom>
        </p:spPr>
        <p:txBody>
          <a:bodyPr wrap="square">
            <a:spAutoFit/>
          </a:bodyPr>
          <a:lstStyle/>
          <a:p>
            <a:pPr marL="53340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latin typeface="+mn-lt"/>
                <a:ea typeface="+mn-ea"/>
              </a:rPr>
              <a:t>Aims to reduce the amount of mercury entering the environment by increasing the recycling of waste mercury-containing lamps</a:t>
            </a:r>
          </a:p>
          <a:p>
            <a:pPr marL="53340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latin typeface="+mn-lt"/>
                <a:ea typeface="+mn-ea"/>
              </a:rPr>
              <a:t>Jointly delivered by Lighting Council Australia and the Australian Government (on behalf of all environment ministers)</a:t>
            </a:r>
          </a:p>
          <a:p>
            <a:pPr marL="53340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latin typeface="+mn-lt"/>
                <a:ea typeface="+mn-ea"/>
              </a:rPr>
              <a:t>Operating successfully as a voluntary scheme since July 2010</a:t>
            </a:r>
          </a:p>
          <a:p>
            <a:pPr marL="53340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latin typeface="+mn-lt"/>
                <a:ea typeface="+mn-ea"/>
              </a:rPr>
              <a:t>Australian Government funded up to $600,000 for first three years of the scheme and to build the capacity of industry to manage the scheme</a:t>
            </a:r>
          </a:p>
          <a:p>
            <a:pPr marL="533400" indent="-533400" eaLnBrk="0" hangingPunct="0">
              <a:lnSpc>
                <a:spcPts val="2400"/>
              </a:lnSpc>
              <a:spcAft>
                <a:spcPts val="1200"/>
              </a:spcAft>
              <a:buClr>
                <a:srgbClr val="77A3D5"/>
              </a:buClr>
              <a:buSzPct val="120000"/>
              <a:buFont typeface="Wingdings" pitchFamily="2" charset="2"/>
              <a:buChar char="n"/>
            </a:pPr>
            <a:r>
              <a:rPr lang="en-AU" sz="2200" dirty="0" smtClean="0">
                <a:solidFill>
                  <a:srgbClr val="000000"/>
                </a:solidFill>
                <a:latin typeface="+mn-lt"/>
                <a:ea typeface="+mn-ea"/>
              </a:rPr>
              <a:t>Lighting Council Australia is committed to fully funding and managing the scheme from July 2013</a:t>
            </a:r>
          </a:p>
        </p:txBody>
      </p:sp>
      <p:pic>
        <p:nvPicPr>
          <p:cNvPr id="4" name="Picture 1" descr="Description: Description: Description: C:\Users\Lilley\Pictures\FluoroCycle Logos\fluorocycle_logo.gif"/>
          <p:cNvPicPr>
            <a:picLocks noChangeAspect="1" noChangeArrowheads="1"/>
          </p:cNvPicPr>
          <p:nvPr/>
        </p:nvPicPr>
        <p:blipFill>
          <a:blip r:embed="rId3" cstate="print"/>
          <a:srcRect/>
          <a:stretch>
            <a:fillRect/>
          </a:stretch>
        </p:blipFill>
        <p:spPr bwMode="auto">
          <a:xfrm>
            <a:off x="7380312" y="188640"/>
            <a:ext cx="1217290" cy="15148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92696"/>
            <a:ext cx="6985000" cy="846137"/>
          </a:xfrm>
        </p:spPr>
        <p:txBody>
          <a:bodyPr/>
          <a:lstStyle/>
          <a:p>
            <a:r>
              <a:rPr lang="en-AU" dirty="0" smtClean="0">
                <a:cs typeface="Calibri" pitchFamily="34" charset="0"/>
              </a:rPr>
              <a:t>Further information </a:t>
            </a:r>
            <a:endParaRPr lang="en-AU" dirty="0">
              <a:cs typeface="Calibri" pitchFamily="34" charset="0"/>
            </a:endParaRPr>
          </a:p>
        </p:txBody>
      </p:sp>
      <p:sp>
        <p:nvSpPr>
          <p:cNvPr id="3" name="Content Placeholder 2"/>
          <p:cNvSpPr>
            <a:spLocks noGrp="1"/>
          </p:cNvSpPr>
          <p:nvPr>
            <p:ph idx="1"/>
          </p:nvPr>
        </p:nvSpPr>
        <p:spPr>
          <a:xfrm>
            <a:off x="1150938" y="1916833"/>
            <a:ext cx="7165478" cy="3384375"/>
          </a:xfrm>
        </p:spPr>
        <p:txBody>
          <a:bodyPr/>
          <a:lstStyle/>
          <a:p>
            <a:pPr>
              <a:spcAft>
                <a:spcPts val="1200"/>
              </a:spcAft>
            </a:pPr>
            <a:r>
              <a:rPr lang="en-US" dirty="0" smtClean="0">
                <a:cs typeface="Calibri" pitchFamily="34" charset="0"/>
              </a:rPr>
              <a:t>Department’s website </a:t>
            </a:r>
            <a:r>
              <a:rPr lang="en-US" dirty="0" smtClean="0">
                <a:cs typeface="Calibri" pitchFamily="34" charset="0"/>
                <a:hlinkClick r:id="rId3"/>
              </a:rPr>
              <a:t>www.environment.gov.au/wastepolicy</a:t>
            </a:r>
            <a:r>
              <a:rPr lang="en-US" dirty="0" smtClean="0">
                <a:cs typeface="Calibri" pitchFamily="34" charset="0"/>
              </a:rPr>
              <a:t> </a:t>
            </a:r>
          </a:p>
          <a:p>
            <a:pPr>
              <a:spcAft>
                <a:spcPts val="1200"/>
              </a:spcAft>
              <a:buNone/>
            </a:pPr>
            <a:endParaRPr lang="en-US" dirty="0" smtClean="0">
              <a:cs typeface="Calibri" pitchFamily="34" charset="0"/>
            </a:endParaRPr>
          </a:p>
          <a:p>
            <a:pPr>
              <a:spcAft>
                <a:spcPts val="1200"/>
              </a:spcAft>
            </a:pPr>
            <a:r>
              <a:rPr lang="en-US" dirty="0" smtClean="0">
                <a:cs typeface="Calibri" pitchFamily="34" charset="0"/>
              </a:rPr>
              <a:t>Email the Waste Policy Branch </a:t>
            </a:r>
            <a:r>
              <a:rPr lang="en-US" dirty="0" smtClean="0">
                <a:cs typeface="Calibri" pitchFamily="34" charset="0"/>
                <a:hlinkClick r:id="rId4"/>
              </a:rPr>
              <a:t>wastepolicy@environment.gov.au</a:t>
            </a:r>
            <a:r>
              <a:rPr lang="en-US" dirty="0" smtClean="0">
                <a:cs typeface="Calibri" pitchFamily="34" charset="0"/>
              </a:rPr>
              <a:t> </a:t>
            </a:r>
            <a:endParaRPr lang="en-AU" dirty="0" smtClean="0">
              <a:cs typeface="Calibri" pitchFamily="34" charset="0"/>
            </a:endParaRPr>
          </a:p>
          <a:p>
            <a:endParaRPr lang="en-A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11560" y="692696"/>
          <a:ext cx="8208912"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899592" y="765076"/>
            <a:ext cx="6985000" cy="647700"/>
          </a:xfrm>
        </p:spPr>
        <p:txBody>
          <a:bodyPr anchor="t"/>
          <a:lstStyle/>
          <a:p>
            <a:r>
              <a:rPr lang="en-US" dirty="0" smtClean="0">
                <a:cs typeface="Calibri" pitchFamily="34" charset="0"/>
              </a:rPr>
              <a:t>Legislative framework</a:t>
            </a:r>
            <a:r>
              <a:rPr lang="en-US" sz="3200" b="1" dirty="0" smtClean="0">
                <a:solidFill>
                  <a:srgbClr val="55997D"/>
                </a:solidFill>
                <a:latin typeface="Calibri" pitchFamily="34" charset="0"/>
                <a:cs typeface="Calibri" pitchFamily="34" charset="0"/>
              </a:rPr>
              <a:t/>
            </a:r>
            <a:br>
              <a:rPr lang="en-US" sz="3200" b="1" dirty="0" smtClean="0">
                <a:solidFill>
                  <a:srgbClr val="55997D"/>
                </a:solidFill>
                <a:latin typeface="Calibri" pitchFamily="34" charset="0"/>
                <a:cs typeface="Calibri" pitchFamily="34" charset="0"/>
              </a:rPr>
            </a:br>
            <a:endParaRPr lang="en-AU" sz="3200" b="1" dirty="0" smtClean="0">
              <a:solidFill>
                <a:srgbClr val="00B050"/>
              </a:solidFill>
              <a:latin typeface="Calibri" pitchFamily="34" charset="0"/>
              <a:cs typeface="Calibri" pitchFamily="34" charset="0"/>
            </a:endParaRPr>
          </a:p>
        </p:txBody>
      </p:sp>
      <p:graphicFrame>
        <p:nvGraphicFramePr>
          <p:cNvPr id="6" name="Content Placeholder 3"/>
          <p:cNvGraphicFramePr>
            <a:graphicFrameLocks noGrp="1"/>
          </p:cNvGraphicFramePr>
          <p:nvPr>
            <p:ph idx="1"/>
          </p:nvPr>
        </p:nvGraphicFramePr>
        <p:xfrm>
          <a:off x="899592" y="1268760"/>
          <a:ext cx="7560840" cy="4392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6985000" cy="846137"/>
          </a:xfrm>
        </p:spPr>
        <p:txBody>
          <a:bodyPr/>
          <a:lstStyle/>
          <a:p>
            <a:r>
              <a:rPr lang="en-AU" dirty="0" smtClean="0">
                <a:cs typeface="Calibri" pitchFamily="34" charset="0"/>
              </a:rPr>
              <a:t>Voluntary product stewardship</a:t>
            </a:r>
            <a:endParaRPr lang="en-AU" dirty="0">
              <a:cs typeface="Calibri" pitchFamily="34" charset="0"/>
            </a:endParaRPr>
          </a:p>
        </p:txBody>
      </p:sp>
      <p:sp>
        <p:nvSpPr>
          <p:cNvPr id="3" name="Content Placeholder 2"/>
          <p:cNvSpPr>
            <a:spLocks noGrp="1"/>
          </p:cNvSpPr>
          <p:nvPr>
            <p:ph idx="1"/>
          </p:nvPr>
        </p:nvSpPr>
        <p:spPr>
          <a:xfrm>
            <a:off x="899592" y="1412776"/>
            <a:ext cx="7416824" cy="5256584"/>
          </a:xfrm>
        </p:spPr>
        <p:txBody>
          <a:bodyPr/>
          <a:lstStyle/>
          <a:p>
            <a:pPr>
              <a:lnSpc>
                <a:spcPct val="100000"/>
              </a:lnSpc>
              <a:spcBef>
                <a:spcPts val="600"/>
              </a:spcBef>
              <a:spcAft>
                <a:spcPts val="1200"/>
              </a:spcAft>
            </a:pPr>
            <a:r>
              <a:rPr lang="en-AU" dirty="0" smtClean="0"/>
              <a:t>Involves parties voluntarily seeking accreditation for their product stewardship arrangement from the Australian Government</a:t>
            </a:r>
          </a:p>
          <a:p>
            <a:pPr>
              <a:lnSpc>
                <a:spcPct val="100000"/>
              </a:lnSpc>
              <a:spcBef>
                <a:spcPts val="600"/>
              </a:spcBef>
              <a:spcAft>
                <a:spcPts val="1200"/>
              </a:spcAft>
            </a:pPr>
            <a:r>
              <a:rPr lang="en-AU" dirty="0" smtClean="0"/>
              <a:t>Purpose of accrediting voluntary product stewardship arrangements is to:</a:t>
            </a:r>
          </a:p>
          <a:p>
            <a:pPr lvl="2">
              <a:lnSpc>
                <a:spcPct val="100000"/>
              </a:lnSpc>
              <a:spcBef>
                <a:spcPts val="600"/>
              </a:spcBef>
              <a:spcAft>
                <a:spcPts val="1200"/>
              </a:spcAft>
            </a:pPr>
            <a:r>
              <a:rPr lang="en-AU" dirty="0" smtClean="0"/>
              <a:t>Provide an avenue for recognising and encouraging product stewardship without the need to regulate</a:t>
            </a:r>
          </a:p>
          <a:p>
            <a:pPr lvl="2">
              <a:lnSpc>
                <a:spcPct val="100000"/>
              </a:lnSpc>
              <a:spcBef>
                <a:spcPts val="600"/>
              </a:spcBef>
              <a:spcAft>
                <a:spcPts val="1200"/>
              </a:spcAft>
            </a:pPr>
            <a:r>
              <a:rPr lang="en-AU" dirty="0" smtClean="0"/>
              <a:t>Provide assurance to the community that voluntary product stewardship arrangements are achieving real and effective outcomes</a:t>
            </a:r>
          </a:p>
          <a:p>
            <a:pPr>
              <a:lnSpc>
                <a:spcPct val="100000"/>
              </a:lnSpc>
              <a:spcBef>
                <a:spcPts val="600"/>
              </a:spcBef>
              <a:spcAft>
                <a:spcPts val="1200"/>
              </a:spcAft>
            </a:pPr>
            <a:r>
              <a:rPr lang="en-AU" dirty="0" smtClean="0"/>
              <a:t>Participation across an entire industry is not required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20688"/>
            <a:ext cx="6985000" cy="846137"/>
          </a:xfrm>
        </p:spPr>
        <p:txBody>
          <a:bodyPr/>
          <a:lstStyle/>
          <a:p>
            <a:r>
              <a:rPr lang="en-AU" dirty="0" smtClean="0"/>
              <a:t>Determining the requirements for accreditation</a:t>
            </a:r>
            <a:endParaRPr lang="en-AU" dirty="0"/>
          </a:p>
        </p:txBody>
      </p:sp>
      <p:sp>
        <p:nvSpPr>
          <p:cNvPr id="3" name="Content Placeholder 2"/>
          <p:cNvSpPr>
            <a:spLocks noGrp="1"/>
          </p:cNvSpPr>
          <p:nvPr>
            <p:ph idx="1"/>
          </p:nvPr>
        </p:nvSpPr>
        <p:spPr>
          <a:xfrm>
            <a:off x="1187624" y="1844825"/>
            <a:ext cx="6950075" cy="2736304"/>
          </a:xfrm>
        </p:spPr>
        <p:txBody>
          <a:bodyPr/>
          <a:lstStyle/>
          <a:p>
            <a:pPr marL="533400" indent="-533400">
              <a:lnSpc>
                <a:spcPct val="100000"/>
              </a:lnSpc>
              <a:spcBef>
                <a:spcPts val="600"/>
              </a:spcBef>
              <a:spcAft>
                <a:spcPts val="1200"/>
              </a:spcAft>
            </a:pPr>
            <a:r>
              <a:rPr lang="en-AU" dirty="0" smtClean="0"/>
              <a:t>Extensive consultation on the design of the model</a:t>
            </a:r>
          </a:p>
          <a:p>
            <a:pPr marL="533400" indent="-533400">
              <a:lnSpc>
                <a:spcPct val="100000"/>
              </a:lnSpc>
              <a:spcBef>
                <a:spcPts val="600"/>
              </a:spcBef>
              <a:spcAft>
                <a:spcPts val="1200"/>
              </a:spcAft>
            </a:pPr>
            <a:r>
              <a:rPr lang="en-AU" dirty="0" smtClean="0"/>
              <a:t>Feedback on the model has informed the development of the legislative instruments which are expected to be in place by the end of 2012</a:t>
            </a:r>
          </a:p>
          <a:p>
            <a:pPr marL="533400" indent="-533400">
              <a:lnSpc>
                <a:spcPct val="100000"/>
              </a:lnSpc>
              <a:spcBef>
                <a:spcPts val="600"/>
              </a:spcBef>
              <a:spcAft>
                <a:spcPts val="1200"/>
              </a:spcAft>
            </a:pPr>
            <a:r>
              <a:rPr lang="en-AU" dirty="0" smtClean="0"/>
              <a:t>Accreditation program is likely to commence in early 2013</a:t>
            </a:r>
          </a:p>
          <a:p>
            <a:pPr marL="533400" indent="-533400">
              <a:lnSpc>
                <a:spcPct val="100000"/>
              </a:lnSpc>
              <a:spcBef>
                <a:spcPts val="600"/>
              </a:spcBef>
              <a:spcAft>
                <a:spcPts val="1200"/>
              </a:spcAft>
              <a:buNone/>
            </a:pPr>
            <a:endParaRPr lang="en-AU" dirty="0" smtClean="0"/>
          </a:p>
          <a:p>
            <a:pPr marL="533400" indent="-533400">
              <a:lnSpc>
                <a:spcPct val="100000"/>
              </a:lnSpc>
              <a:spcBef>
                <a:spcPts val="600"/>
              </a:spcBef>
              <a:spcAft>
                <a:spcPts val="1200"/>
              </a:spcAft>
            </a:pPr>
            <a:endParaRPr lang="en-AU" dirty="0" smtClean="0"/>
          </a:p>
          <a:p>
            <a:pPr marL="533400" indent="-533400">
              <a:lnSpc>
                <a:spcPct val="100000"/>
              </a:lnSpc>
              <a:spcBef>
                <a:spcPts val="600"/>
              </a:spcBef>
              <a:spcAft>
                <a:spcPts val="1200"/>
              </a:spcAft>
            </a:pPr>
            <a:endParaRPr lang="en-AU" sz="500" dirty="0" smtClean="0"/>
          </a:p>
          <a:p>
            <a:pPr>
              <a:buNone/>
            </a:pPr>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0" y="0"/>
            <a:ext cx="2484438" cy="6858000"/>
            <a:chOff x="0" y="0"/>
            <a:chExt cx="2483768" cy="6858000"/>
          </a:xfrm>
        </p:grpSpPr>
        <p:sp>
          <p:nvSpPr>
            <p:cNvPr id="24586" name="Rectangle 25"/>
            <p:cNvSpPr>
              <a:spLocks noChangeArrowheads="1"/>
            </p:cNvSpPr>
            <p:nvPr/>
          </p:nvSpPr>
          <p:spPr bwMode="auto">
            <a:xfrm>
              <a:off x="0" y="0"/>
              <a:ext cx="2483768" cy="6858000"/>
            </a:xfrm>
            <a:prstGeom prst="rect">
              <a:avLst/>
            </a:prstGeom>
            <a:solidFill>
              <a:srgbClr val="D0DFF0"/>
            </a:solidFill>
            <a:ln w="9525" algn="ctr">
              <a:solidFill>
                <a:schemeClr val="tx1"/>
              </a:solidFill>
              <a:round/>
              <a:headEnd/>
              <a:tailEnd/>
            </a:ln>
          </p:spPr>
          <p:txBody>
            <a:bodyPr/>
            <a:lstStyle/>
            <a:p>
              <a:pPr eaLnBrk="0" hangingPunct="0"/>
              <a:endParaRPr lang="en-AU" b="1" dirty="0"/>
            </a:p>
          </p:txBody>
        </p:sp>
        <p:grpSp>
          <p:nvGrpSpPr>
            <p:cNvPr id="3" name="Group 24"/>
            <p:cNvGrpSpPr>
              <a:grpSpLocks/>
            </p:cNvGrpSpPr>
            <p:nvPr/>
          </p:nvGrpSpPr>
          <p:grpSpPr bwMode="auto">
            <a:xfrm>
              <a:off x="375434" y="476250"/>
              <a:ext cx="1944886" cy="6122441"/>
              <a:chOff x="664111" y="476250"/>
              <a:chExt cx="1944886" cy="6122441"/>
            </a:xfrm>
          </p:grpSpPr>
          <p:sp>
            <p:nvSpPr>
              <p:cNvPr id="40962" name="AutoShape 2"/>
              <p:cNvSpPr>
                <a:spLocks noChangeArrowheads="1"/>
              </p:cNvSpPr>
              <p:nvPr/>
            </p:nvSpPr>
            <p:spPr bwMode="auto">
              <a:xfrm>
                <a:off x="715600" y="476250"/>
                <a:ext cx="1799739" cy="431800"/>
              </a:xfrm>
              <a:prstGeom prst="roundRect">
                <a:avLst>
                  <a:gd name="adj" fmla="val 16667"/>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a:lstStyle/>
              <a:p>
                <a:pPr>
                  <a:defRPr/>
                </a:pPr>
                <a:endParaRPr lang="en-AU" b="1" dirty="0"/>
              </a:p>
            </p:txBody>
          </p:sp>
          <p:sp>
            <p:nvSpPr>
              <p:cNvPr id="24589" name="TextBox 16"/>
              <p:cNvSpPr txBox="1">
                <a:spLocks noChangeArrowheads="1"/>
              </p:cNvSpPr>
              <p:nvPr/>
            </p:nvSpPr>
            <p:spPr bwMode="auto">
              <a:xfrm>
                <a:off x="664111" y="548680"/>
                <a:ext cx="1944886" cy="307777"/>
              </a:xfrm>
              <a:prstGeom prst="rect">
                <a:avLst/>
              </a:prstGeom>
              <a:noFill/>
              <a:ln w="9525">
                <a:noFill/>
                <a:miter lim="800000"/>
                <a:headEnd/>
                <a:tailEnd/>
              </a:ln>
            </p:spPr>
            <p:txBody>
              <a:bodyPr>
                <a:spAutoFit/>
              </a:bodyPr>
              <a:lstStyle/>
              <a:p>
                <a:r>
                  <a:rPr lang="en-AU" sz="1400" b="1" dirty="0">
                    <a:solidFill>
                      <a:schemeClr val="bg1"/>
                    </a:solidFill>
                  </a:rPr>
                  <a:t>Call for applications</a:t>
                </a:r>
              </a:p>
            </p:txBody>
          </p:sp>
          <p:sp>
            <p:nvSpPr>
              <p:cNvPr id="18" name="AutoShape 2"/>
              <p:cNvSpPr>
                <a:spLocks noChangeArrowheads="1"/>
              </p:cNvSpPr>
              <p:nvPr/>
            </p:nvSpPr>
            <p:spPr bwMode="auto">
              <a:xfrm>
                <a:off x="685445" y="1482725"/>
                <a:ext cx="1799739" cy="433388"/>
              </a:xfrm>
              <a:prstGeom prst="roundRect">
                <a:avLst>
                  <a:gd name="adj" fmla="val 16667"/>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a:lstStyle/>
              <a:p>
                <a:pPr>
                  <a:defRPr/>
                </a:pPr>
                <a:endParaRPr lang="en-AU" b="1" dirty="0"/>
              </a:p>
            </p:txBody>
          </p:sp>
          <p:sp>
            <p:nvSpPr>
              <p:cNvPr id="19" name="AutoShape 2"/>
              <p:cNvSpPr>
                <a:spLocks noChangeArrowheads="1"/>
              </p:cNvSpPr>
              <p:nvPr/>
            </p:nvSpPr>
            <p:spPr bwMode="auto">
              <a:xfrm>
                <a:off x="685445" y="2636838"/>
                <a:ext cx="1799739" cy="431800"/>
              </a:xfrm>
              <a:prstGeom prst="roundRect">
                <a:avLst>
                  <a:gd name="adj" fmla="val 16667"/>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a:lstStyle/>
              <a:p>
                <a:pPr>
                  <a:defRPr/>
                </a:pPr>
                <a:endParaRPr lang="en-AU" b="1" dirty="0"/>
              </a:p>
            </p:txBody>
          </p:sp>
          <p:sp>
            <p:nvSpPr>
              <p:cNvPr id="20" name="AutoShape 2"/>
              <p:cNvSpPr>
                <a:spLocks noChangeArrowheads="1"/>
              </p:cNvSpPr>
              <p:nvPr/>
            </p:nvSpPr>
            <p:spPr bwMode="auto">
              <a:xfrm>
                <a:off x="685445" y="3933825"/>
                <a:ext cx="1798153" cy="431800"/>
              </a:xfrm>
              <a:prstGeom prst="roundRect">
                <a:avLst>
                  <a:gd name="adj" fmla="val 16667"/>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a:lstStyle/>
              <a:p>
                <a:pPr>
                  <a:defRPr/>
                </a:pPr>
                <a:endParaRPr lang="en-AU" b="1" dirty="0"/>
              </a:p>
            </p:txBody>
          </p:sp>
          <p:sp>
            <p:nvSpPr>
              <p:cNvPr id="21" name="AutoShape 2"/>
              <p:cNvSpPr>
                <a:spLocks noChangeArrowheads="1"/>
              </p:cNvSpPr>
              <p:nvPr/>
            </p:nvSpPr>
            <p:spPr bwMode="auto">
              <a:xfrm>
                <a:off x="685445" y="5157788"/>
                <a:ext cx="1798153" cy="433387"/>
              </a:xfrm>
              <a:prstGeom prst="roundRect">
                <a:avLst>
                  <a:gd name="adj" fmla="val 16667"/>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a:lstStyle/>
              <a:p>
                <a:pPr>
                  <a:defRPr/>
                </a:pPr>
                <a:endParaRPr lang="en-AU" b="1" dirty="0"/>
              </a:p>
            </p:txBody>
          </p:sp>
          <p:sp>
            <p:nvSpPr>
              <p:cNvPr id="22" name="AutoShape 2"/>
              <p:cNvSpPr>
                <a:spLocks noChangeArrowheads="1"/>
              </p:cNvSpPr>
              <p:nvPr/>
            </p:nvSpPr>
            <p:spPr bwMode="auto">
              <a:xfrm>
                <a:off x="685445" y="6165850"/>
                <a:ext cx="1798153" cy="433388"/>
              </a:xfrm>
              <a:prstGeom prst="roundRect">
                <a:avLst>
                  <a:gd name="adj" fmla="val 16667"/>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a:lstStyle/>
              <a:p>
                <a:pPr>
                  <a:defRPr/>
                </a:pPr>
                <a:endParaRPr lang="en-AU" b="1" dirty="0"/>
              </a:p>
            </p:txBody>
          </p:sp>
          <p:sp>
            <p:nvSpPr>
              <p:cNvPr id="24595" name="TextBox 22"/>
              <p:cNvSpPr txBox="1">
                <a:spLocks noChangeArrowheads="1"/>
              </p:cNvSpPr>
              <p:nvPr/>
            </p:nvSpPr>
            <p:spPr bwMode="auto">
              <a:xfrm>
                <a:off x="755650" y="1538437"/>
                <a:ext cx="1727200" cy="306387"/>
              </a:xfrm>
              <a:prstGeom prst="rect">
                <a:avLst/>
              </a:prstGeom>
              <a:noFill/>
              <a:ln w="9525">
                <a:noFill/>
                <a:miter lim="800000"/>
                <a:headEnd/>
                <a:tailEnd/>
              </a:ln>
            </p:spPr>
            <p:txBody>
              <a:bodyPr>
                <a:spAutoFit/>
              </a:bodyPr>
              <a:lstStyle/>
              <a:p>
                <a:pPr algn="ctr"/>
                <a:r>
                  <a:rPr lang="en-AU" sz="1400" b="1" dirty="0">
                    <a:solidFill>
                      <a:schemeClr val="bg1"/>
                    </a:solidFill>
                  </a:rPr>
                  <a:t>Application</a:t>
                </a:r>
              </a:p>
            </p:txBody>
          </p:sp>
          <p:sp>
            <p:nvSpPr>
              <p:cNvPr id="24596" name="TextBox 23"/>
              <p:cNvSpPr txBox="1">
                <a:spLocks noChangeArrowheads="1"/>
              </p:cNvSpPr>
              <p:nvPr/>
            </p:nvSpPr>
            <p:spPr bwMode="auto">
              <a:xfrm>
                <a:off x="755650" y="2688977"/>
                <a:ext cx="1727200" cy="307975"/>
              </a:xfrm>
              <a:prstGeom prst="rect">
                <a:avLst/>
              </a:prstGeom>
              <a:noFill/>
              <a:ln w="9525">
                <a:noFill/>
                <a:miter lim="800000"/>
                <a:headEnd/>
                <a:tailEnd/>
              </a:ln>
            </p:spPr>
            <p:txBody>
              <a:bodyPr>
                <a:spAutoFit/>
              </a:bodyPr>
              <a:lstStyle/>
              <a:p>
                <a:pPr algn="ctr"/>
                <a:r>
                  <a:rPr lang="en-AU" sz="1400" b="1" dirty="0">
                    <a:solidFill>
                      <a:schemeClr val="bg1"/>
                    </a:solidFill>
                  </a:rPr>
                  <a:t>Assessment</a:t>
                </a:r>
              </a:p>
            </p:txBody>
          </p:sp>
          <p:sp>
            <p:nvSpPr>
              <p:cNvPr id="24597" name="TextBox 24"/>
              <p:cNvSpPr txBox="1">
                <a:spLocks noChangeArrowheads="1"/>
              </p:cNvSpPr>
              <p:nvPr/>
            </p:nvSpPr>
            <p:spPr bwMode="auto">
              <a:xfrm>
                <a:off x="756095" y="4005064"/>
                <a:ext cx="1728788" cy="307975"/>
              </a:xfrm>
              <a:prstGeom prst="rect">
                <a:avLst/>
              </a:prstGeom>
              <a:noFill/>
              <a:ln w="9525">
                <a:noFill/>
                <a:miter lim="800000"/>
                <a:headEnd/>
                <a:tailEnd/>
              </a:ln>
            </p:spPr>
            <p:txBody>
              <a:bodyPr>
                <a:spAutoFit/>
              </a:bodyPr>
              <a:lstStyle/>
              <a:p>
                <a:pPr algn="ctr"/>
                <a:r>
                  <a:rPr lang="en-AU" sz="1400" b="1" dirty="0">
                    <a:solidFill>
                      <a:schemeClr val="bg1"/>
                    </a:solidFill>
                  </a:rPr>
                  <a:t>Accreditation</a:t>
                </a:r>
              </a:p>
            </p:txBody>
          </p:sp>
          <p:sp>
            <p:nvSpPr>
              <p:cNvPr id="24598" name="TextBox 25"/>
              <p:cNvSpPr txBox="1">
                <a:spLocks noChangeArrowheads="1"/>
              </p:cNvSpPr>
              <p:nvPr/>
            </p:nvSpPr>
            <p:spPr bwMode="auto">
              <a:xfrm>
                <a:off x="756095" y="5229200"/>
                <a:ext cx="1728788" cy="306388"/>
              </a:xfrm>
              <a:prstGeom prst="rect">
                <a:avLst/>
              </a:prstGeom>
              <a:noFill/>
              <a:ln w="9525">
                <a:noFill/>
                <a:miter lim="800000"/>
                <a:headEnd/>
                <a:tailEnd/>
              </a:ln>
            </p:spPr>
            <p:txBody>
              <a:bodyPr>
                <a:spAutoFit/>
              </a:bodyPr>
              <a:lstStyle/>
              <a:p>
                <a:pPr algn="ctr"/>
                <a:r>
                  <a:rPr lang="en-AU" sz="1400" b="1" dirty="0">
                    <a:solidFill>
                      <a:schemeClr val="bg1"/>
                    </a:solidFill>
                  </a:rPr>
                  <a:t>Reporting</a:t>
                </a:r>
              </a:p>
            </p:txBody>
          </p:sp>
          <p:sp>
            <p:nvSpPr>
              <p:cNvPr id="24599" name="TextBox 26"/>
              <p:cNvSpPr txBox="1">
                <a:spLocks noChangeArrowheads="1"/>
              </p:cNvSpPr>
              <p:nvPr/>
            </p:nvSpPr>
            <p:spPr bwMode="auto">
              <a:xfrm>
                <a:off x="756095" y="6237312"/>
                <a:ext cx="1728788" cy="307975"/>
              </a:xfrm>
              <a:prstGeom prst="rect">
                <a:avLst/>
              </a:prstGeom>
              <a:noFill/>
              <a:ln w="9525">
                <a:noFill/>
                <a:miter lim="800000"/>
                <a:headEnd/>
                <a:tailEnd/>
              </a:ln>
            </p:spPr>
            <p:txBody>
              <a:bodyPr>
                <a:spAutoFit/>
              </a:bodyPr>
              <a:lstStyle/>
              <a:p>
                <a:pPr algn="ctr"/>
                <a:r>
                  <a:rPr lang="en-AU" sz="1400" b="1" dirty="0">
                    <a:solidFill>
                      <a:schemeClr val="bg1"/>
                    </a:solidFill>
                  </a:rPr>
                  <a:t>Renewal</a:t>
                </a:r>
              </a:p>
            </p:txBody>
          </p:sp>
          <p:sp>
            <p:nvSpPr>
              <p:cNvPr id="24600" name="Down Arrow 28"/>
              <p:cNvSpPr>
                <a:spLocks noChangeArrowheads="1"/>
              </p:cNvSpPr>
              <p:nvPr/>
            </p:nvSpPr>
            <p:spPr bwMode="auto">
              <a:xfrm>
                <a:off x="1476375" y="1052736"/>
                <a:ext cx="288925" cy="215900"/>
              </a:xfrm>
              <a:prstGeom prst="downArrow">
                <a:avLst>
                  <a:gd name="adj1" fmla="val 50000"/>
                  <a:gd name="adj2" fmla="val 50000"/>
                </a:avLst>
              </a:prstGeom>
              <a:solidFill>
                <a:srgbClr val="C00000"/>
              </a:solidFill>
              <a:ln w="9525" algn="ctr">
                <a:solidFill>
                  <a:srgbClr val="C00000"/>
                </a:solidFill>
                <a:round/>
                <a:headEnd/>
                <a:tailEnd/>
              </a:ln>
            </p:spPr>
            <p:txBody>
              <a:bodyPr/>
              <a:lstStyle/>
              <a:p>
                <a:pPr eaLnBrk="0" hangingPunct="0"/>
                <a:endParaRPr lang="en-AU" b="1" dirty="0"/>
              </a:p>
            </p:txBody>
          </p:sp>
          <p:sp>
            <p:nvSpPr>
              <p:cNvPr id="24601" name="Down Arrow 29"/>
              <p:cNvSpPr>
                <a:spLocks noChangeArrowheads="1"/>
              </p:cNvSpPr>
              <p:nvPr/>
            </p:nvSpPr>
            <p:spPr bwMode="auto">
              <a:xfrm>
                <a:off x="1475981" y="2204864"/>
                <a:ext cx="287338" cy="215900"/>
              </a:xfrm>
              <a:prstGeom prst="downArrow">
                <a:avLst>
                  <a:gd name="adj1" fmla="val 50000"/>
                  <a:gd name="adj2" fmla="val 50000"/>
                </a:avLst>
              </a:prstGeom>
              <a:solidFill>
                <a:srgbClr val="C00000"/>
              </a:solidFill>
              <a:ln w="9525" algn="ctr">
                <a:solidFill>
                  <a:srgbClr val="C00000"/>
                </a:solidFill>
                <a:round/>
                <a:headEnd/>
                <a:tailEnd/>
              </a:ln>
            </p:spPr>
            <p:txBody>
              <a:bodyPr/>
              <a:lstStyle/>
              <a:p>
                <a:pPr eaLnBrk="0" hangingPunct="0"/>
                <a:endParaRPr lang="en-AU" b="1" dirty="0"/>
              </a:p>
            </p:txBody>
          </p:sp>
          <p:sp>
            <p:nvSpPr>
              <p:cNvPr id="24602" name="Down Arrow 30"/>
              <p:cNvSpPr>
                <a:spLocks noChangeArrowheads="1"/>
              </p:cNvSpPr>
              <p:nvPr/>
            </p:nvSpPr>
            <p:spPr bwMode="auto">
              <a:xfrm>
                <a:off x="1476375" y="3357116"/>
                <a:ext cx="288925" cy="215900"/>
              </a:xfrm>
              <a:prstGeom prst="downArrow">
                <a:avLst>
                  <a:gd name="adj1" fmla="val 50000"/>
                  <a:gd name="adj2" fmla="val 50000"/>
                </a:avLst>
              </a:prstGeom>
              <a:solidFill>
                <a:srgbClr val="C00000"/>
              </a:solidFill>
              <a:ln w="9525" algn="ctr">
                <a:solidFill>
                  <a:srgbClr val="C00000"/>
                </a:solidFill>
                <a:round/>
                <a:headEnd/>
                <a:tailEnd/>
              </a:ln>
            </p:spPr>
            <p:txBody>
              <a:bodyPr/>
              <a:lstStyle/>
              <a:p>
                <a:pPr eaLnBrk="0" hangingPunct="0"/>
                <a:endParaRPr lang="en-AU" b="1" dirty="0"/>
              </a:p>
            </p:txBody>
          </p:sp>
          <p:sp>
            <p:nvSpPr>
              <p:cNvPr id="24603" name="Down Arrow 31"/>
              <p:cNvSpPr>
                <a:spLocks noChangeArrowheads="1"/>
              </p:cNvSpPr>
              <p:nvPr/>
            </p:nvSpPr>
            <p:spPr bwMode="auto">
              <a:xfrm>
                <a:off x="1475981" y="4653136"/>
                <a:ext cx="287338" cy="215900"/>
              </a:xfrm>
              <a:prstGeom prst="downArrow">
                <a:avLst>
                  <a:gd name="adj1" fmla="val 50000"/>
                  <a:gd name="adj2" fmla="val 50000"/>
                </a:avLst>
              </a:prstGeom>
              <a:solidFill>
                <a:srgbClr val="C00000"/>
              </a:solidFill>
              <a:ln w="9525" algn="ctr">
                <a:solidFill>
                  <a:srgbClr val="C00000"/>
                </a:solidFill>
                <a:round/>
                <a:headEnd/>
                <a:tailEnd/>
              </a:ln>
            </p:spPr>
            <p:txBody>
              <a:bodyPr/>
              <a:lstStyle/>
              <a:p>
                <a:pPr eaLnBrk="0" hangingPunct="0"/>
                <a:endParaRPr lang="en-AU" b="1" dirty="0"/>
              </a:p>
            </p:txBody>
          </p:sp>
          <p:sp>
            <p:nvSpPr>
              <p:cNvPr id="24604" name="Down Arrow 32"/>
              <p:cNvSpPr>
                <a:spLocks noChangeArrowheads="1"/>
              </p:cNvSpPr>
              <p:nvPr/>
            </p:nvSpPr>
            <p:spPr bwMode="auto">
              <a:xfrm>
                <a:off x="1475981" y="5805264"/>
                <a:ext cx="288925" cy="215900"/>
              </a:xfrm>
              <a:prstGeom prst="downArrow">
                <a:avLst>
                  <a:gd name="adj1" fmla="val 50000"/>
                  <a:gd name="adj2" fmla="val 50000"/>
                </a:avLst>
              </a:prstGeom>
              <a:solidFill>
                <a:srgbClr val="C00000"/>
              </a:solidFill>
              <a:ln w="9525" algn="ctr">
                <a:solidFill>
                  <a:srgbClr val="C00000"/>
                </a:solidFill>
                <a:round/>
                <a:headEnd/>
                <a:tailEnd/>
              </a:ln>
            </p:spPr>
            <p:txBody>
              <a:bodyPr/>
              <a:lstStyle/>
              <a:p>
                <a:pPr eaLnBrk="0" hangingPunct="0"/>
                <a:endParaRPr lang="en-AU" b="1" dirty="0"/>
              </a:p>
            </p:txBody>
          </p:sp>
        </p:grpSp>
      </p:grpSp>
      <p:sp>
        <p:nvSpPr>
          <p:cNvPr id="34" name="TextBox 33"/>
          <p:cNvSpPr txBox="1"/>
          <p:nvPr/>
        </p:nvSpPr>
        <p:spPr>
          <a:xfrm>
            <a:off x="2627313" y="549275"/>
            <a:ext cx="6197600" cy="3381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buFont typeface="Arial" pitchFamily="34" charset="0"/>
              <a:buChar char="•"/>
              <a:defRPr/>
            </a:pPr>
            <a:r>
              <a:rPr lang="en-AU" sz="1400" dirty="0"/>
              <a:t> </a:t>
            </a:r>
            <a:r>
              <a:rPr lang="en-AU" sz="1600" dirty="0" smtClean="0"/>
              <a:t>Likely to </a:t>
            </a:r>
            <a:r>
              <a:rPr lang="en-AU" sz="1600" dirty="0"/>
              <a:t>occur </a:t>
            </a:r>
            <a:r>
              <a:rPr lang="en-AU" sz="1600" dirty="0" smtClean="0"/>
              <a:t>once </a:t>
            </a:r>
            <a:r>
              <a:rPr lang="en-AU" sz="1600" dirty="0"/>
              <a:t>per </a:t>
            </a:r>
            <a:r>
              <a:rPr lang="en-AU" sz="1600" dirty="0" smtClean="0"/>
              <a:t>year through a formal application round</a:t>
            </a:r>
            <a:endParaRPr lang="en-AU" sz="1600" dirty="0"/>
          </a:p>
        </p:txBody>
      </p:sp>
      <p:sp>
        <p:nvSpPr>
          <p:cNvPr id="36" name="TextBox 35"/>
          <p:cNvSpPr txBox="1"/>
          <p:nvPr/>
        </p:nvSpPr>
        <p:spPr>
          <a:xfrm>
            <a:off x="2627313" y="1199654"/>
            <a:ext cx="6197600" cy="107721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93663" indent="-93663">
              <a:buFont typeface="Arial" pitchFamily="34" charset="0"/>
              <a:buChar char="•"/>
              <a:defRPr/>
            </a:pPr>
            <a:r>
              <a:rPr lang="en-AU" sz="1600" dirty="0"/>
              <a:t>Applicant to address eligibility and accreditation requirements and provide supporting documentation</a:t>
            </a:r>
          </a:p>
          <a:p>
            <a:pPr marL="93663" indent="-93663">
              <a:buFont typeface="Arial" pitchFamily="34" charset="0"/>
              <a:buChar char="•"/>
              <a:defRPr/>
            </a:pPr>
            <a:r>
              <a:rPr lang="en-AU" sz="1600" dirty="0" smtClean="0"/>
              <a:t>Administrator to submit application with accompanying fee</a:t>
            </a:r>
          </a:p>
          <a:p>
            <a:pPr marL="93663" indent="-93663">
              <a:buFont typeface="Arial" pitchFamily="34" charset="0"/>
              <a:buChar char="•"/>
              <a:defRPr/>
            </a:pPr>
            <a:r>
              <a:rPr lang="en-AU" sz="1600" dirty="0" smtClean="0"/>
              <a:t>Guidelines will be available to assist applicants</a:t>
            </a:r>
            <a:endParaRPr lang="en-AU" sz="1600" dirty="0"/>
          </a:p>
        </p:txBody>
      </p:sp>
      <p:sp>
        <p:nvSpPr>
          <p:cNvPr id="37" name="TextBox 36"/>
          <p:cNvSpPr txBox="1"/>
          <p:nvPr/>
        </p:nvSpPr>
        <p:spPr>
          <a:xfrm>
            <a:off x="2627313" y="2564904"/>
            <a:ext cx="6205537" cy="5847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buFont typeface="Arial" pitchFamily="34" charset="0"/>
              <a:buChar char="•"/>
              <a:defRPr/>
            </a:pPr>
            <a:r>
              <a:rPr lang="en-AU" sz="1400" dirty="0"/>
              <a:t> </a:t>
            </a:r>
            <a:r>
              <a:rPr lang="en-AU" sz="1600" dirty="0"/>
              <a:t>To be undertaken by the </a:t>
            </a:r>
            <a:r>
              <a:rPr lang="en-AU" sz="1600" dirty="0" smtClean="0"/>
              <a:t>department, including a technical assessment by a consultant</a:t>
            </a:r>
            <a:endParaRPr lang="en-AU" sz="1600" dirty="0"/>
          </a:p>
        </p:txBody>
      </p:sp>
      <p:sp>
        <p:nvSpPr>
          <p:cNvPr id="38" name="TextBox 37"/>
          <p:cNvSpPr txBox="1"/>
          <p:nvPr/>
        </p:nvSpPr>
        <p:spPr>
          <a:xfrm>
            <a:off x="2627313" y="3429000"/>
            <a:ext cx="6219825" cy="156966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85725" indent="-85725">
              <a:buFont typeface="Arial" pitchFamily="34" charset="0"/>
              <a:buChar char="•"/>
              <a:defRPr/>
            </a:pPr>
            <a:r>
              <a:rPr lang="en-AU" sz="1400" dirty="0"/>
              <a:t> </a:t>
            </a:r>
            <a:r>
              <a:rPr lang="en-AU" sz="1600" dirty="0" smtClean="0"/>
              <a:t>Administrator notified of decision on accreditation</a:t>
            </a:r>
            <a:endParaRPr lang="en-AU" sz="1600" dirty="0"/>
          </a:p>
          <a:p>
            <a:pPr marL="85725" indent="-85725">
              <a:buFont typeface="Arial" pitchFamily="34" charset="0"/>
              <a:buChar char="•"/>
              <a:defRPr/>
            </a:pPr>
            <a:r>
              <a:rPr lang="en-AU" sz="1600" dirty="0"/>
              <a:t> </a:t>
            </a:r>
            <a:r>
              <a:rPr lang="en-AU" sz="1600" dirty="0" smtClean="0"/>
              <a:t>Accreditation granted for a 5 year period</a:t>
            </a:r>
          </a:p>
          <a:p>
            <a:pPr marL="85725" indent="-85725">
              <a:buFont typeface="Arial" pitchFamily="34" charset="0"/>
              <a:buChar char="•"/>
              <a:defRPr/>
            </a:pPr>
            <a:r>
              <a:rPr lang="en-AU" sz="1600" dirty="0" smtClean="0"/>
              <a:t>Granted </a:t>
            </a:r>
            <a:r>
              <a:rPr lang="en-AU" sz="1600" dirty="0"/>
              <a:t>use of the Australian </a:t>
            </a:r>
            <a:r>
              <a:rPr lang="en-AU" sz="1600" dirty="0" smtClean="0"/>
              <a:t>Government’s </a:t>
            </a:r>
            <a:r>
              <a:rPr lang="en-AU" sz="1600" dirty="0"/>
              <a:t>product stewardship </a:t>
            </a:r>
            <a:r>
              <a:rPr lang="en-AU" sz="1600" dirty="0" smtClean="0"/>
              <a:t>logo</a:t>
            </a:r>
            <a:endParaRPr lang="en-AU" sz="1600" dirty="0"/>
          </a:p>
          <a:p>
            <a:pPr marL="85725" indent="-85725">
              <a:buFont typeface="Arial" pitchFamily="34" charset="0"/>
              <a:buChar char="•"/>
              <a:defRPr/>
            </a:pPr>
            <a:r>
              <a:rPr lang="en-AU" sz="1600" dirty="0"/>
              <a:t> Minister to publish accredited arrangements on departmental website</a:t>
            </a:r>
          </a:p>
        </p:txBody>
      </p:sp>
      <p:sp>
        <p:nvSpPr>
          <p:cNvPr id="39" name="TextBox 38"/>
          <p:cNvSpPr txBox="1"/>
          <p:nvPr/>
        </p:nvSpPr>
        <p:spPr>
          <a:xfrm>
            <a:off x="2627784" y="5229200"/>
            <a:ext cx="6221412" cy="33855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92075" indent="-92075">
              <a:buFont typeface="Arial" pitchFamily="34" charset="0"/>
              <a:buChar char="•"/>
              <a:defRPr/>
            </a:pPr>
            <a:r>
              <a:rPr lang="en-AU" sz="1400" dirty="0"/>
              <a:t> </a:t>
            </a:r>
            <a:r>
              <a:rPr lang="en-AU" sz="1600" dirty="0" smtClean="0"/>
              <a:t>Annual reporting on </a:t>
            </a:r>
            <a:r>
              <a:rPr lang="en-AU" sz="1600" dirty="0"/>
              <a:t>performance of the arrangement </a:t>
            </a:r>
          </a:p>
        </p:txBody>
      </p:sp>
      <p:sp>
        <p:nvSpPr>
          <p:cNvPr id="40" name="TextBox 39"/>
          <p:cNvSpPr txBox="1"/>
          <p:nvPr/>
        </p:nvSpPr>
        <p:spPr>
          <a:xfrm>
            <a:off x="2627784" y="6237312"/>
            <a:ext cx="6192837" cy="33855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85725" indent="-85725">
              <a:buFont typeface="Arial" pitchFamily="34" charset="0"/>
              <a:buChar char="•"/>
              <a:defRPr/>
            </a:pPr>
            <a:r>
              <a:rPr lang="en-AU" sz="1400" dirty="0"/>
              <a:t> </a:t>
            </a:r>
            <a:r>
              <a:rPr lang="en-AU" sz="1600" dirty="0" smtClean="0"/>
              <a:t>Reapplication required</a:t>
            </a:r>
            <a:endParaRPr lang="en-AU" sz="1600" dirty="0"/>
          </a:p>
        </p:txBody>
      </p:sp>
      <p:sp>
        <p:nvSpPr>
          <p:cNvPr id="24585" name="TextBox 27"/>
          <p:cNvSpPr txBox="1">
            <a:spLocks noChangeArrowheads="1"/>
          </p:cNvSpPr>
          <p:nvPr/>
        </p:nvSpPr>
        <p:spPr bwMode="auto">
          <a:xfrm>
            <a:off x="2699792" y="0"/>
            <a:ext cx="6048375" cy="523220"/>
          </a:xfrm>
          <a:prstGeom prst="rect">
            <a:avLst/>
          </a:prstGeom>
          <a:noFill/>
          <a:ln w="9525">
            <a:noFill/>
            <a:miter lim="800000"/>
            <a:headEnd/>
            <a:tailEnd/>
          </a:ln>
        </p:spPr>
        <p:txBody>
          <a:bodyPr>
            <a:spAutoFit/>
          </a:bodyPr>
          <a:lstStyle/>
          <a:p>
            <a:r>
              <a:rPr lang="en-AU" sz="2800" dirty="0" smtClean="0">
                <a:solidFill>
                  <a:srgbClr val="77A3D5"/>
                </a:solidFill>
                <a:latin typeface="+mj-lt"/>
              </a:rPr>
              <a:t>Accreditation Process</a:t>
            </a:r>
            <a:endParaRPr lang="en-AU" sz="2800" dirty="0">
              <a:solidFill>
                <a:srgbClr val="77A3D5"/>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6985000" cy="846137"/>
          </a:xfrm>
        </p:spPr>
        <p:txBody>
          <a:bodyPr/>
          <a:lstStyle/>
          <a:p>
            <a:r>
              <a:rPr lang="en-AU" dirty="0" smtClean="0"/>
              <a:t>Ministerial Determination</a:t>
            </a:r>
            <a:endParaRPr lang="en-AU" dirty="0"/>
          </a:p>
        </p:txBody>
      </p:sp>
      <p:sp>
        <p:nvSpPr>
          <p:cNvPr id="3" name="Content Placeholder 2"/>
          <p:cNvSpPr>
            <a:spLocks noGrp="1"/>
          </p:cNvSpPr>
          <p:nvPr>
            <p:ph idx="1"/>
          </p:nvPr>
        </p:nvSpPr>
        <p:spPr>
          <a:xfrm>
            <a:off x="1043608" y="1556792"/>
            <a:ext cx="6950075" cy="5040560"/>
          </a:xfrm>
        </p:spPr>
        <p:txBody>
          <a:bodyPr/>
          <a:lstStyle/>
          <a:p>
            <a:pPr>
              <a:spcAft>
                <a:spcPts val="1000"/>
              </a:spcAft>
            </a:pPr>
            <a:r>
              <a:rPr lang="en-AU" dirty="0" smtClean="0"/>
              <a:t>Sets out the requirements to obtain accreditation and maintain accreditation</a:t>
            </a:r>
          </a:p>
          <a:p>
            <a:pPr>
              <a:spcAft>
                <a:spcPts val="1000"/>
              </a:spcAft>
            </a:pPr>
            <a:r>
              <a:rPr lang="en-AU" dirty="0" smtClean="0"/>
              <a:t>The Instrument specifies:</a:t>
            </a:r>
          </a:p>
          <a:p>
            <a:pPr lvl="2">
              <a:spcAft>
                <a:spcPts val="1000"/>
              </a:spcAft>
            </a:pPr>
            <a:r>
              <a:rPr lang="en-AU" dirty="0" smtClean="0"/>
              <a:t>Matters that must be satisfied to gain accreditation</a:t>
            </a:r>
          </a:p>
          <a:p>
            <a:pPr lvl="2">
              <a:spcAft>
                <a:spcPts val="1000"/>
              </a:spcAft>
            </a:pPr>
            <a:r>
              <a:rPr lang="en-AU" dirty="0" smtClean="0"/>
              <a:t>Conditions imposed on accreditation and the responsibilities of the administrator</a:t>
            </a:r>
          </a:p>
          <a:p>
            <a:pPr lvl="2">
              <a:spcAft>
                <a:spcPts val="1000"/>
              </a:spcAft>
            </a:pPr>
            <a:r>
              <a:rPr lang="en-AU" dirty="0" smtClean="0"/>
              <a:t>Cancelling accreditation</a:t>
            </a:r>
          </a:p>
          <a:p>
            <a:pPr lvl="2">
              <a:spcAft>
                <a:spcPts val="1000"/>
              </a:spcAft>
            </a:pPr>
            <a:r>
              <a:rPr lang="en-AU" dirty="0" smtClean="0"/>
              <a:t>Reporting and requirements for providing information </a:t>
            </a:r>
          </a:p>
          <a:p>
            <a:pPr lvl="2">
              <a:spcAft>
                <a:spcPts val="1000"/>
              </a:spcAft>
            </a:pPr>
            <a:r>
              <a:rPr lang="en-AU" dirty="0" smtClean="0"/>
              <a:t>Product stewardship logo</a:t>
            </a:r>
          </a:p>
          <a:p>
            <a:endParaRPr lang="en-A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76672"/>
            <a:ext cx="6985000" cy="846137"/>
          </a:xfrm>
        </p:spPr>
        <p:txBody>
          <a:bodyPr/>
          <a:lstStyle/>
          <a:p>
            <a:r>
              <a:rPr lang="en-AU" dirty="0" smtClean="0"/>
              <a:t>Application fee regulations</a:t>
            </a:r>
            <a:endParaRPr lang="en-AU" dirty="0"/>
          </a:p>
        </p:txBody>
      </p:sp>
      <p:sp>
        <p:nvSpPr>
          <p:cNvPr id="3" name="Content Placeholder 2"/>
          <p:cNvSpPr>
            <a:spLocks noGrp="1"/>
          </p:cNvSpPr>
          <p:nvPr>
            <p:ph idx="1"/>
          </p:nvPr>
        </p:nvSpPr>
        <p:spPr>
          <a:xfrm>
            <a:off x="1115616" y="1628801"/>
            <a:ext cx="6950075" cy="2088231"/>
          </a:xfrm>
        </p:spPr>
        <p:txBody>
          <a:bodyPr/>
          <a:lstStyle/>
          <a:p>
            <a:pPr>
              <a:spcAft>
                <a:spcPts val="1200"/>
              </a:spcAft>
            </a:pPr>
            <a:r>
              <a:rPr lang="en-AU" dirty="0" smtClean="0">
                <a:cs typeface="Calibri" pitchFamily="34" charset="0"/>
              </a:rPr>
              <a:t>Relates to the assessment of an application</a:t>
            </a:r>
          </a:p>
          <a:p>
            <a:pPr>
              <a:spcAft>
                <a:spcPts val="1200"/>
              </a:spcAft>
            </a:pPr>
            <a:r>
              <a:rPr lang="en-AU" dirty="0" smtClean="0">
                <a:cs typeface="Calibri" pitchFamily="34" charset="0"/>
              </a:rPr>
              <a:t>Determined in accordance with the Australian Government’s </a:t>
            </a:r>
            <a:r>
              <a:rPr lang="en-AU" i="1" dirty="0" smtClean="0">
                <a:cs typeface="Calibri" pitchFamily="34" charset="0"/>
              </a:rPr>
              <a:t>Cost Recovery Guidelines</a:t>
            </a:r>
          </a:p>
          <a:p>
            <a:pPr>
              <a:spcAft>
                <a:spcPts val="1200"/>
              </a:spcAft>
            </a:pPr>
            <a:r>
              <a:rPr lang="en-AU" dirty="0" smtClean="0">
                <a:cs typeface="Calibri" pitchFamily="34" charset="0"/>
              </a:rPr>
              <a:t>To be submitted with the application</a:t>
            </a:r>
          </a:p>
          <a:p>
            <a:pPr>
              <a:spcAft>
                <a:spcPts val="1200"/>
              </a:spcAft>
            </a:pPr>
            <a:r>
              <a:rPr lang="en-AU" dirty="0" smtClean="0">
                <a:cs typeface="Calibri" pitchFamily="34" charset="0"/>
              </a:rPr>
              <a:t>Fee payable will depend on the number of parts of the product’s lifecycle that the arrangement covers</a:t>
            </a:r>
          </a:p>
          <a:p>
            <a:endParaRPr lang="en-AU" dirty="0"/>
          </a:p>
        </p:txBody>
      </p:sp>
      <p:graphicFrame>
        <p:nvGraphicFramePr>
          <p:cNvPr id="4" name="Table 3"/>
          <p:cNvGraphicFramePr>
            <a:graphicFrameLocks noGrp="1"/>
          </p:cNvGraphicFramePr>
          <p:nvPr/>
        </p:nvGraphicFramePr>
        <p:xfrm>
          <a:off x="1115616" y="4140696"/>
          <a:ext cx="6720408" cy="1112520"/>
        </p:xfrm>
        <a:graphic>
          <a:graphicData uri="http://schemas.openxmlformats.org/drawingml/2006/table">
            <a:tbl>
              <a:tblPr firstRow="1" bandRow="1">
                <a:tableStyleId>{D7AC3CCA-C797-4891-BE02-D94E43425B78}</a:tableStyleId>
              </a:tblPr>
              <a:tblGrid>
                <a:gridCol w="4947878"/>
                <a:gridCol w="1772530"/>
              </a:tblGrid>
              <a:tr h="370840">
                <a:tc>
                  <a:txBody>
                    <a:bodyPr/>
                    <a:lstStyle/>
                    <a:p>
                      <a:r>
                        <a:rPr lang="en-AU" sz="1800" b="0" dirty="0" smtClean="0"/>
                        <a:t>1 part of product’s</a:t>
                      </a:r>
                      <a:r>
                        <a:rPr lang="en-AU" sz="1800" b="0" baseline="0" dirty="0" smtClean="0"/>
                        <a:t> lifecycle</a:t>
                      </a:r>
                      <a:endParaRPr lang="en-AU" sz="1800" b="0" dirty="0"/>
                    </a:p>
                  </a:txBody>
                  <a:tcPr>
                    <a:solidFill>
                      <a:srgbClr val="D0DFF0"/>
                    </a:solidFill>
                  </a:tcPr>
                </a:tc>
                <a:tc>
                  <a:txBody>
                    <a:bodyPr/>
                    <a:lstStyle/>
                    <a:p>
                      <a:pPr algn="ctr"/>
                      <a:r>
                        <a:rPr lang="en-AU" sz="1800" b="0" dirty="0" smtClean="0"/>
                        <a:t>$20,600</a:t>
                      </a:r>
                      <a:endParaRPr lang="en-AU" sz="1800" b="0" dirty="0"/>
                    </a:p>
                  </a:txBody>
                  <a:tcPr>
                    <a:solidFill>
                      <a:srgbClr val="D0DFF0"/>
                    </a:solidFill>
                  </a:tcPr>
                </a:tc>
              </a:tr>
              <a:tr h="370840">
                <a:tc>
                  <a:txBody>
                    <a:bodyPr/>
                    <a:lstStyle/>
                    <a:p>
                      <a:r>
                        <a:rPr lang="en-AU" sz="1800" dirty="0" smtClean="0"/>
                        <a:t>2 parts of product’s lifecycle</a:t>
                      </a:r>
                      <a:endParaRPr lang="en-AU" sz="1800" dirty="0"/>
                    </a:p>
                  </a:txBody>
                  <a:tcPr>
                    <a:solidFill>
                      <a:srgbClr val="99CCFF"/>
                    </a:solidFill>
                  </a:tcPr>
                </a:tc>
                <a:tc>
                  <a:txBody>
                    <a:bodyPr/>
                    <a:lstStyle/>
                    <a:p>
                      <a:pPr algn="ctr"/>
                      <a:r>
                        <a:rPr lang="en-AU" sz="1800" dirty="0" smtClean="0"/>
                        <a:t>$23,600</a:t>
                      </a:r>
                      <a:endParaRPr lang="en-AU" sz="1800" dirty="0"/>
                    </a:p>
                  </a:txBody>
                  <a:tcPr>
                    <a:solidFill>
                      <a:srgbClr val="99CCFF"/>
                    </a:solidFill>
                  </a:tcPr>
                </a:tc>
              </a:tr>
              <a:tr h="370840">
                <a:tc>
                  <a:txBody>
                    <a:bodyPr/>
                    <a:lstStyle/>
                    <a:p>
                      <a:r>
                        <a:rPr lang="en-AU" sz="1800" dirty="0" smtClean="0"/>
                        <a:t>3 parts of product’s lifecycle</a:t>
                      </a:r>
                      <a:endParaRPr lang="en-AU" sz="1800" dirty="0"/>
                    </a:p>
                  </a:txBody>
                  <a:tcPr>
                    <a:solidFill>
                      <a:srgbClr val="77A3D5"/>
                    </a:solidFill>
                  </a:tcPr>
                </a:tc>
                <a:tc>
                  <a:txBody>
                    <a:bodyPr/>
                    <a:lstStyle/>
                    <a:p>
                      <a:pPr algn="ctr"/>
                      <a:r>
                        <a:rPr lang="en-AU" sz="1800" dirty="0" smtClean="0"/>
                        <a:t>$26,600</a:t>
                      </a:r>
                      <a:endParaRPr lang="en-AU" sz="1800" dirty="0"/>
                    </a:p>
                  </a:txBody>
                  <a:tcPr>
                    <a:solidFill>
                      <a:srgbClr val="77A3D5"/>
                    </a:solidFill>
                  </a:tcPr>
                </a:tc>
              </a:tr>
            </a:tbl>
          </a:graphicData>
        </a:graphic>
      </p:graphicFrame>
      <p:sp>
        <p:nvSpPr>
          <p:cNvPr id="6" name="Content Placeholder 2"/>
          <p:cNvSpPr txBox="1">
            <a:spLocks/>
          </p:cNvSpPr>
          <p:nvPr/>
        </p:nvSpPr>
        <p:spPr bwMode="auto">
          <a:xfrm>
            <a:off x="1115616" y="5445224"/>
            <a:ext cx="6950075" cy="936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indent="-342900" eaLnBrk="0" hangingPunct="0">
              <a:lnSpc>
                <a:spcPts val="2400"/>
              </a:lnSpc>
              <a:spcAft>
                <a:spcPts val="1200"/>
              </a:spcAft>
              <a:buClr>
                <a:srgbClr val="77A3D5"/>
              </a:buClr>
              <a:buSzPct val="120000"/>
              <a:buFont typeface="Wingdings" pitchFamily="2" charset="2"/>
              <a:buChar char="n"/>
              <a:defRPr/>
            </a:pPr>
            <a:r>
              <a:rPr lang="en-AU" sz="2200" kern="0" dirty="0" smtClean="0">
                <a:solidFill>
                  <a:srgbClr val="000000"/>
                </a:solidFill>
                <a:cs typeface="Calibri" pitchFamily="34" charset="0"/>
              </a:rPr>
              <a:t>Fee structure is proposed to be reviewed after the first year</a:t>
            </a:r>
          </a:p>
          <a:p>
            <a:pPr marL="342900" marR="0" lvl="0" indent="-342900" algn="l" defTabSz="914400" rtl="0" eaLnBrk="0" fontAlgn="base" latinLnBrk="0" hangingPunct="0">
              <a:lnSpc>
                <a:spcPts val="2400"/>
              </a:lnSpc>
              <a:spcBef>
                <a:spcPct val="0"/>
              </a:spcBef>
              <a:spcAft>
                <a:spcPct val="0"/>
              </a:spcAft>
              <a:buClr>
                <a:srgbClr val="77A3D5"/>
              </a:buClr>
              <a:buSzPct val="120000"/>
              <a:buFont typeface="Wingdings" pitchFamily="2" charset="2"/>
              <a:buChar char="n"/>
              <a:tabLst/>
              <a:defRPr/>
            </a:pPr>
            <a:endParaRPr kumimoji="0" lang="en-AU" sz="2200" b="0" i="0" u="none" strike="noStrike" kern="0" cap="none" spc="0" normalizeH="0" baseline="0" noProof="0" dirty="0">
              <a:ln>
                <a:noFill/>
              </a:ln>
              <a:solidFill>
                <a:srgbClr val="000000"/>
              </a:solidFill>
              <a:effectLst/>
              <a:uLnTx/>
              <a:uFillTx/>
              <a:latin typeface="+mn-lt"/>
              <a:ea typeface="+mn-ea"/>
              <a:cs typeface="ＭＳ Ｐゴシック"/>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Sub-category xmlns="d3d3a9f2-d6b9-4ac6-938b-c1d69a470220" xsi:nil="true"/>
    <Publishing_x0020_Section xmlns="d3d3a9f2-d6b9-4ac6-938b-c1d69a470220">Environment Quality Division</Publishing_x0020_Section>
    <Form_x0020_or_x0020_Template xmlns="d3d3a9f2-d6b9-4ac6-938b-c1d69a470220">Template</Form_x0020_or_x0020_Template>
    <Division_x0020_specific xmlns="d3d3a9f2-d6b9-4ac6-938b-c1d69a470220">true</Division_x0020_specific>
    <Intranet_x0020_Category_x003a__x0020_Primary xmlns="d3d3a9f2-d6b9-4ac6-938b-c1d69a470220">Communication</Intranet_x0020_Category_x003a__x0020_Primary>
    <Audience xmlns="http://schemas.microsoft.com/sharepoint/v3" xsi:nil="true"/>
    <Keywords1 xmlns="d3d3a9f2-d6b9-4ac6-938b-c1d69a470220">Branding, powerpoint, template, new, EQD</Keywords1>
    <_Format xmlns="http://schemas.microsoft.com/sharepoint/v3/fields" xsi:nil="true"/>
    <Intranet_x0020_Category_x003a__x0020_Related xmlns="d3d3a9f2-d6b9-4ac6-938b-c1d69a470220">
      <Value xmlns="d3d3a9f2-d6b9-4ac6-938b-c1d69a470220">Atmosphere</Value>
      <Value xmlns="d3d3a9f2-d6b9-4ac6-938b-c1d69a470220">Environmental Management</Value>
      <Value xmlns="d3d3a9f2-d6b9-4ac6-938b-c1d69a470220">Public Affairs</Value>
      <Value xmlns="d3d3a9f2-d6b9-4ac6-938b-c1d69a470220">Publications</Value>
    </Intranet_x0020_Category_x003a__x0020_Related>
    <Department_x0020_or_x0020_Agency xmlns="d3d3a9f2-d6b9-4ac6-938b-c1d69a470220">All</Department_x0020_or_x0020_Agenc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Form or Template" ma:contentTypeID="0x01010B00F96E163AC1B1454B98E1254A5F4722250100C2CFC7423CF760478029D293964BABE7" ma:contentTypeVersion="33" ma:contentTypeDescription="This is the form or template document type" ma:contentTypeScope="" ma:versionID="6b018d407731e9cb186b63f12ce6adfb">
  <xsd:schema xmlns:xsd="http://www.w3.org/2001/XMLSchema" xmlns:p="http://schemas.microsoft.com/office/2006/metadata/properties" xmlns:ns1="http://schemas.microsoft.com/sharepoint/v3" xmlns:ns2="d3d3a9f2-d6b9-4ac6-938b-c1d69a470220" xmlns:ns3="http://schemas.microsoft.com/sharepoint/v3/fields" targetNamespace="http://schemas.microsoft.com/office/2006/metadata/properties" ma:root="true" ma:fieldsID="f5ffd5fcfb61029165c23c004e043127" ns1:_="" ns2:_="" ns3:_="">
    <xsd:import namespace="http://schemas.microsoft.com/sharepoint/v3"/>
    <xsd:import namespace="d3d3a9f2-d6b9-4ac6-938b-c1d69a470220"/>
    <xsd:import namespace="http://schemas.microsoft.com/sharepoint/v3/fields"/>
    <xsd:element name="properties">
      <xsd:complexType>
        <xsd:sequence>
          <xsd:element name="documentManagement">
            <xsd:complexType>
              <xsd:all>
                <xsd:element ref="ns2:Keywords1"/>
                <xsd:element ref="ns2:Publishing_x0020_Section"/>
                <xsd:element ref="ns2:Intranet_x0020_Category_x003a__x0020_Primary"/>
                <xsd:element ref="ns2:Intranet_x0020_Category_x003a__x0020_Related" minOccurs="0"/>
                <xsd:element ref="ns2:Form_x0020_or_x0020_Template"/>
                <xsd:element ref="ns2:Division_x0020_specific" minOccurs="0"/>
                <xsd:element ref="ns1:Audience" minOccurs="0"/>
                <xsd:element ref="ns3:_Format" minOccurs="0"/>
                <xsd:element ref="ns2:Department_x0020_or_x0020_Agency"/>
                <xsd:element ref="ns2:Sub-category"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Audience" ma:index="9" nillable="true" ma:displayName="Target Audiences" ma:description="" ma:internalName="Target_x0020_Audiences">
      <xsd:simpleType>
        <xsd:restriction base="dms:Unknown"/>
      </xsd:simpleType>
    </xsd:element>
  </xsd:schema>
  <xsd:schema xmlns:xsd="http://www.w3.org/2001/XMLSchema" xmlns:dms="http://schemas.microsoft.com/office/2006/documentManagement/types" targetNamespace="d3d3a9f2-d6b9-4ac6-938b-c1d69a470220" elementFormDefault="qualified">
    <xsd:import namespace="http://schemas.microsoft.com/office/2006/documentManagement/types"/>
    <xsd:element name="Keywords1" ma:index="3" ma:displayName="Category keywords" ma:default="" ma:internalName="Keywords1">
      <xsd:simpleType>
        <xsd:restriction base="dms:Text">
          <xsd:maxLength value="255"/>
        </xsd:restriction>
      </xsd:simpleType>
    </xsd:element>
    <xsd:element name="Publishing_x0020_Section" ma:index="4" ma:displayName="Publishing Section" ma:description="Select a departmental owner" ma:format="Dropdown" ma:internalName="Publishing_x0020_Section">
      <xsd:simpleType>
        <xsd:restriction base="dms:Choice">
          <xsd:enumeration value="All Department"/>
          <xsd:enumeration value="Approvals and Wildlife Division"/>
          <xsd:enumeration value="Arts and Culture Group"/>
          <xsd:enumeration value="Australian Antarctic Division"/>
          <xsd:enumeration value="Business Improvement Division"/>
          <xsd:enumeration value="Corporate Strategies Division"/>
          <xsd:enumeration value="Department of Climate Change"/>
          <xsd:enumeration value="Director of National Parks"/>
          <xsd:enumeration value="Environment Quality Division"/>
          <xsd:enumeration value="Executive"/>
          <xsd:enumeration value="Great Barrier Reef Marine Park Authority"/>
          <xsd:enumeration value="Heritage Division"/>
          <xsd:enumeration value="Information Management Division"/>
          <xsd:enumeration value="Land &amp; Coasts"/>
          <xsd:enumeration value="Marine Division"/>
          <xsd:enumeration value="National Portrait Gallery"/>
          <xsd:enumeration value="National Water Commission"/>
          <xsd:enumeration value="Natural Resource Management Programs Division"/>
          <xsd:enumeration value="Office of the Renewable Energy Regulator"/>
          <xsd:enumeration value="Parks Australia"/>
          <xsd:enumeration value="Policy and Communications Division"/>
          <xsd:enumeration value="Renewable &amp; Energy Efficiency Division"/>
          <xsd:enumeration value="Supervising Scientist Division"/>
          <xsd:enumeration value="Sydney Harbour Federation Trust"/>
          <xsd:enumeration value="Water Group"/>
        </xsd:restriction>
      </xsd:simpleType>
    </xsd:element>
    <xsd:element name="Intranet_x0020_Category_x003a__x0020_Primary" ma:index="5" ma:displayName="Intranet Category" ma:description="Select the primary area who has ownership of this document" ma:format="Dropdown" ma:internalName="Intranet_x0020_Category_x003A__x0020_Primary">
      <xsd:simpleType>
        <xsd:restriction base="dms:Choice">
          <xsd:enumeration value="Arts"/>
          <xsd:enumeration value="Atmosphere"/>
          <xsd:enumeration value="Biodiversity"/>
          <xsd:enumeration value="Café"/>
          <xsd:enumeration value="CEI's"/>
          <xsd:enumeration value="Coasts and Oceans"/>
          <xsd:enumeration value="Committees"/>
          <xsd:enumeration value="Communication"/>
          <xsd:enumeration value="Compliance &amp; enforcement"/>
          <xsd:enumeration value="Databases &amp; tools"/>
          <xsd:enumeration value="Divisions and Agencies"/>
          <xsd:enumeration value="Energy"/>
          <xsd:enumeration value="Environmental Management"/>
          <xsd:enumeration value="EPBC Act"/>
          <xsd:enumeration value="ESS/MSS Portal, SAP"/>
          <xsd:enumeration value="Executive"/>
          <xsd:enumeration value="Finance"/>
          <xsd:enumeration value="Finance - Budget and Appropriations"/>
          <xsd:enumeration value="Finance - Banking"/>
          <xsd:enumeration value="Finance - Spending Public Money"/>
          <xsd:enumeration value="Finance - Receiving Public Money"/>
          <xsd:enumeration value="Finance - Monitoring and Reporting"/>
          <xsd:enumeration value="Finance - Financial Framework"/>
          <xsd:enumeration value="Finance - Business Framework"/>
          <xsd:enumeration value="Finance - Financial Delegations"/>
          <xsd:enumeration value="Finance - Executive Instructions"/>
          <xsd:enumeration value="Finance - Financial Training"/>
          <xsd:enumeration value="Finance - Financial Resources"/>
          <xsd:enumeration value="Finance - Chart of Accounts"/>
          <xsd:enumeration value="Finance - Glossary"/>
          <xsd:enumeration value="Finance - Framework"/>
          <xsd:enumeration value="Finance - Governance"/>
          <xsd:enumeration value="Finance - Planning"/>
          <xsd:enumeration value="Finance - Receiving Money"/>
          <xsd:enumeration value="Finance - Reporting"/>
          <xsd:enumeration value="Finance - Spending Money"/>
          <xsd:enumeration value="Finance - Director of National Parks"/>
          <xsd:enumeration value="Finance - Sydney Harbour Federation Trust"/>
          <xsd:enumeration value="Governance"/>
          <xsd:enumeration value="Graduate program"/>
          <xsd:enumeration value="Gym"/>
          <xsd:enumeration value="Health and Wellbeing"/>
          <xsd:enumeration value="Heritage"/>
          <xsd:enumeration value="Indigenous"/>
          <xsd:enumeration value="International"/>
          <xsd:enumeration value="Intranet"/>
          <xsd:enumeration value="Investors in People"/>
          <xsd:enumeration value="IT and Telecommunications"/>
          <xsd:enumeration value="Learning and development"/>
          <xsd:enumeration value="Legal"/>
          <xsd:enumeration value="Legal - Director of National Parks"/>
          <xsd:enumeration value="Legislation"/>
          <xsd:enumeration value="Library"/>
          <xsd:enumeration value="Mapping, data and analysis"/>
          <xsd:enumeration value="Natural Resource Management"/>
          <xsd:enumeration value="Obligations and performance"/>
          <xsd:enumeration value="Office locations"/>
          <xsd:enumeration value="Office Services"/>
          <xsd:enumeration value="Orientation"/>
          <xsd:enumeration value="Parks and Reserves"/>
          <xsd:enumeration value="Parliamentary"/>
          <xsd:enumeration value="Pay and conditions"/>
          <xsd:enumeration value="Photographic and audiovisual"/>
          <xsd:enumeration value="Procurement"/>
          <xsd:enumeration value="Project Management"/>
          <xsd:enumeration value="Public Affairs"/>
          <xsd:enumeration value="Publications"/>
          <xsd:enumeration value="Records Management"/>
          <xsd:enumeration value="Recruitment"/>
          <xsd:enumeration value="Security"/>
          <xsd:enumeration value="Social Club"/>
          <xsd:enumeration value="Staff movements"/>
          <xsd:enumeration value="Sustainable Education"/>
          <xsd:enumeration value="Travel"/>
          <xsd:enumeration value="Water"/>
          <xsd:enumeration value="Web"/>
        </xsd:restriction>
      </xsd:simpleType>
    </xsd:element>
    <xsd:element name="Intranet_x0020_Category_x003a__x0020_Related" ma:index="6" nillable="true" ma:displayName="Related Categories" ma:default="" ma:description="Select any categories that may relate to this document" ma:internalName="Intranet_x0020_Category_x003A__x0020_Related">
      <xsd:complexType>
        <xsd:complexContent>
          <xsd:extension base="dms:MultiChoice">
            <xsd:sequence>
              <xsd:element name="Value" maxOccurs="unbounded" minOccurs="0" nillable="true">
                <xsd:simpleType>
                  <xsd:restriction base="dms:Choice">
                    <xsd:enumeration value="Arts"/>
                    <xsd:enumeration value="Atmosphere"/>
                    <xsd:enumeration value="Biodiversity"/>
                    <xsd:enumeration value="Café"/>
                    <xsd:enumeration value="CEI's"/>
                    <xsd:enumeration value="Coasts and Oceans"/>
                    <xsd:enumeration value="Committees"/>
                    <xsd:enumeration value="Communication"/>
                    <xsd:enumeration value="Compliance &amp; enforcement"/>
                    <xsd:enumeration value="Databases &amp; tools"/>
                    <xsd:enumeration value="Divisions and Agencies"/>
                    <xsd:enumeration value="Energy"/>
                    <xsd:enumeration value="Environmental Management"/>
                    <xsd:enumeration value="EPBC Act"/>
                    <xsd:enumeration value="ESS/MSS Portal, SAP"/>
                    <xsd:enumeration value="Executive"/>
                    <xsd:enumeration value="Finance"/>
                    <xsd:enumeration value="Finance - Framework"/>
                    <xsd:enumeration value="Finance - Governance"/>
                    <xsd:enumeration value="Finance - Planning"/>
                    <xsd:enumeration value="Finance - Receiving Money"/>
                    <xsd:enumeration value="Finance - Reporting"/>
                    <xsd:enumeration value="Finance - Spending Money"/>
                    <xsd:enumeration value="Finance - Director of National Parks"/>
                    <xsd:enumeration value="Finance - Sydney Harbour Federation Trust"/>
                    <xsd:enumeration value="Governance"/>
                    <xsd:enumeration value="Graduate program"/>
                    <xsd:enumeration value="Gym"/>
                    <xsd:enumeration value="Health and Wellbeing"/>
                    <xsd:enumeration value="Heritage"/>
                    <xsd:enumeration value="Indigenous"/>
                    <xsd:enumeration value="International"/>
                    <xsd:enumeration value="Intranet"/>
                    <xsd:enumeration value="Investors in People"/>
                    <xsd:enumeration value="IT and Telecommunications"/>
                    <xsd:enumeration value="Learning and development"/>
                    <xsd:enumeration value="Legal"/>
                    <xsd:enumeration value="Legislation"/>
                    <xsd:enumeration value="Library"/>
                    <xsd:enumeration value="Mapping, data and analysis"/>
                    <xsd:enumeration value="Natural Resource Management"/>
                    <xsd:enumeration value="Obligations and performance"/>
                    <xsd:enumeration value="Office locations"/>
                    <xsd:enumeration value="Office Services"/>
                    <xsd:enumeration value="Orientation"/>
                    <xsd:enumeration value="Parks and Reserves"/>
                    <xsd:enumeration value="Parliamentary"/>
                    <xsd:enumeration value="Pay and conditions"/>
                    <xsd:enumeration value="Photographic and audiovisual"/>
                    <xsd:enumeration value="Procurement"/>
                    <xsd:enumeration value="Project Management"/>
                    <xsd:enumeration value="Public Affairs"/>
                    <xsd:enumeration value="Publications"/>
                    <xsd:enumeration value="Records Management"/>
                    <xsd:enumeration value="Recruitment"/>
                    <xsd:enumeration value="Security"/>
                    <xsd:enumeration value="Social Club"/>
                    <xsd:enumeration value="Staff movements"/>
                    <xsd:enumeration value="Sustainable Education"/>
                    <xsd:enumeration value="Travel"/>
                    <xsd:enumeration value="Water"/>
                    <xsd:enumeration value="Web"/>
                  </xsd:restriction>
                </xsd:simpleType>
              </xsd:element>
            </xsd:sequence>
          </xsd:extension>
        </xsd:complexContent>
      </xsd:complexType>
    </xsd:element>
    <xsd:element name="Form_x0020_or_x0020_Template" ma:index="7" ma:displayName="Form or Template" ma:description="Is this document a form or template" ma:format="RadioButtons" ma:internalName="Form_x0020_or_x0020_Template">
      <xsd:simpleType>
        <xsd:restriction base="dms:Choice">
          <xsd:enumeration value="Form"/>
          <xsd:enumeration value="Template"/>
        </xsd:restriction>
      </xsd:simpleType>
    </xsd:element>
    <xsd:element name="Division_x0020_specific" ma:index="8" nillable="true" ma:displayName="Division specific" ma:default="0" ma:description="This document is specific to the publishing division or agency." ma:internalName="Division_x0020_specific">
      <xsd:simpleType>
        <xsd:restriction base="dms:Boolean"/>
      </xsd:simpleType>
    </xsd:element>
    <xsd:element name="Department_x0020_or_x0020_Agency" ma:index="18" ma:displayName="Department or Agency" ma:default="All" ma:format="Dropdown" ma:internalName="Department_x0020_or_x0020_Agency">
      <xsd:simpleType>
        <xsd:restriction base="dms:Choice">
          <xsd:enumeration value="All"/>
          <xsd:enumeration value="DEWHA"/>
          <xsd:enumeration value="DCC"/>
        </xsd:restriction>
      </xsd:simpleType>
    </xsd:element>
    <xsd:element name="Sub-category" ma:index="19" nillable="true" ma:displayName="Sub-category" ma:internalName="Sub_x002d_category">
      <xsd:simpleType>
        <xsd:restriction base="dms:Text">
          <xsd:maxLength value="255"/>
        </xsd:restrictio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Format" ma:index="13" nillable="true" ma:displayName="Format" ma:description="Media-type, file format or dimensions" ma:hidden="true" ma:internalName="_Format"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2" ma:displayName="Title"/>
        <xsd:element ref="dc:subject" minOccurs="0" maxOccurs="1"/>
        <xsd:element ref="dc:description" minOccurs="0" maxOccurs="1" ma:index="1" ma:displayName="Description"/>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D72EE3F-F228-43FA-8448-807059C7493F}">
  <ds:schemaRefs>
    <ds:schemaRef ds:uri="http://purl.org/dc/terms/"/>
    <ds:schemaRef ds:uri="http://schemas.microsoft.com/office/2006/metadata/properties"/>
    <ds:schemaRef ds:uri="http://schemas.openxmlformats.org/package/2006/metadata/core-properties"/>
    <ds:schemaRef ds:uri="http://purl.org/dc/elements/1.1/"/>
    <ds:schemaRef ds:uri="http://schemas.microsoft.com/sharepoint/v3/fields"/>
    <ds:schemaRef ds:uri="http://schemas.microsoft.com/sharepoint/v3"/>
    <ds:schemaRef ds:uri="http://schemas.microsoft.com/office/2006/documentManagement/types"/>
    <ds:schemaRef ds:uri="d3d3a9f2-d6b9-4ac6-938b-c1d69a470220"/>
    <ds:schemaRef ds:uri="http://www.w3.org/XML/1998/namespace"/>
    <ds:schemaRef ds:uri="http://purl.org/dc/dcmitype/"/>
  </ds:schemaRefs>
</ds:datastoreItem>
</file>

<file path=customXml/itemProps2.xml><?xml version="1.0" encoding="utf-8"?>
<ds:datastoreItem xmlns:ds="http://schemas.openxmlformats.org/officeDocument/2006/customXml" ds:itemID="{4E54511F-C375-4F38-BEEB-9BF5C73E7735}">
  <ds:schemaRefs>
    <ds:schemaRef ds:uri="http://schemas.microsoft.com/sharepoint/v3/contenttype/forms"/>
  </ds:schemaRefs>
</ds:datastoreItem>
</file>

<file path=customXml/itemProps3.xml><?xml version="1.0" encoding="utf-8"?>
<ds:datastoreItem xmlns:ds="http://schemas.openxmlformats.org/officeDocument/2006/customXml" ds:itemID="{D4AC5A72-C599-46F5-8553-23DEF5D2CA40}">
  <ds:schemaRefs>
    <ds:schemaRef ds:uri="http://schemas.microsoft.com/office/2006/metadata/longProperties"/>
  </ds:schemaRefs>
</ds:datastoreItem>
</file>

<file path=customXml/itemProps4.xml><?xml version="1.0" encoding="utf-8"?>
<ds:datastoreItem xmlns:ds="http://schemas.openxmlformats.org/officeDocument/2006/customXml" ds:itemID="{6D346A62-5CF4-4A27-BDAD-3FB4D9191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d3a9f2-d6b9-4ac6-938b-c1d69a470220"/>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7701</TotalTime>
  <Words>2737</Words>
  <Application>Microsoft Office PowerPoint</Application>
  <PresentationFormat>On-screen Show (4:3)</PresentationFormat>
  <Paragraphs>369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 Presentation</vt:lpstr>
      <vt:lpstr>Product Stewardship Legislation and Initiatives  Declan O’Connor-Cox, Waste Policy Branch, Environment Quality Division </vt:lpstr>
      <vt:lpstr>Overview</vt:lpstr>
      <vt:lpstr>Slide 3</vt:lpstr>
      <vt:lpstr>Legislative framework </vt:lpstr>
      <vt:lpstr>Voluntary product stewardship</vt:lpstr>
      <vt:lpstr>Determining the requirements for accreditation</vt:lpstr>
      <vt:lpstr>Slide 7</vt:lpstr>
      <vt:lpstr>Ministerial Determination</vt:lpstr>
      <vt:lpstr>Application fee regulations</vt:lpstr>
      <vt:lpstr>Product stewardship logo</vt:lpstr>
      <vt:lpstr>Slide 11</vt:lpstr>
      <vt:lpstr>Product list </vt:lpstr>
      <vt:lpstr>Product Stewardship Advisory Group</vt:lpstr>
      <vt:lpstr>Product List and Advisory Group – key dates</vt:lpstr>
      <vt:lpstr>Considering new product stewardship schemes</vt:lpstr>
      <vt:lpstr>Product Stewardship for end-of-life tyres</vt:lpstr>
      <vt:lpstr>Product Stewardship for end-of-life tyres</vt:lpstr>
      <vt:lpstr>Product Stewardship for Oil (PSO) scheme</vt:lpstr>
      <vt:lpstr>Product Stewardship for Oil (PSO) scheme</vt:lpstr>
      <vt:lpstr>FluoroCycle</vt:lpstr>
      <vt:lpstr>Further information </vt:lpstr>
    </vt:vector>
  </TitlesOfParts>
  <Company>ZOO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Quality PowerPoint Presentation</dc:title>
  <dc:creator>Ben Fulford</dc:creator>
  <cp:lastModifiedBy>a12984</cp:lastModifiedBy>
  <cp:revision>832</cp:revision>
  <dcterms:created xsi:type="dcterms:W3CDTF">2011-03-14T05:27:32Z</dcterms:created>
  <dcterms:modified xsi:type="dcterms:W3CDTF">2012-11-28T06:47:15Z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Form or Template</vt:lpwstr>
  </property>
  <property fmtid="{D5CDD505-2E9C-101B-9397-08002B2CF9AE}" pid="3" name="Departmental Keywords">
    <vt:lpwstr>Branding, powerpoint, template, new</vt:lpwstr>
  </property>
  <property fmtid="{D5CDD505-2E9C-101B-9397-08002B2CF9AE}" pid="4" name="Sub-category">
    <vt:lpwstr/>
  </property>
  <property fmtid="{D5CDD505-2E9C-101B-9397-08002B2CF9AE}" pid="5" name="Publishing Section">
    <vt:lpwstr>Environment Quality Division</vt:lpwstr>
  </property>
  <property fmtid="{D5CDD505-2E9C-101B-9397-08002B2CF9AE}" pid="6" name="Form or Template">
    <vt:lpwstr>Template</vt:lpwstr>
  </property>
  <property fmtid="{D5CDD505-2E9C-101B-9397-08002B2CF9AE}" pid="7" name="Division specific">
    <vt:lpwstr>1</vt:lpwstr>
  </property>
  <property fmtid="{D5CDD505-2E9C-101B-9397-08002B2CF9AE}" pid="8" name="Intranet Category: Primary">
    <vt:lpwstr>Communication</vt:lpwstr>
  </property>
  <property fmtid="{D5CDD505-2E9C-101B-9397-08002B2CF9AE}" pid="9" name="Target Audiences">
    <vt:lpwstr/>
  </property>
  <property fmtid="{D5CDD505-2E9C-101B-9397-08002B2CF9AE}" pid="10" name="Keywords1">
    <vt:lpwstr>Branding, powerpoint, template, new, EQD</vt:lpwstr>
  </property>
  <property fmtid="{D5CDD505-2E9C-101B-9397-08002B2CF9AE}" pid="11" name="_Format">
    <vt:lpwstr/>
  </property>
  <property fmtid="{D5CDD505-2E9C-101B-9397-08002B2CF9AE}" pid="12" name="Intranet Category: Related">
    <vt:lpwstr>;#Atmosphere;#Environmental Management;#Public Affairs;#Publications;#</vt:lpwstr>
  </property>
  <property fmtid="{D5CDD505-2E9C-101B-9397-08002B2CF9AE}" pid="13" name="Department or Agency">
    <vt:lpwstr>All</vt:lpwstr>
  </property>
</Properties>
</file>